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6" autoAdjust="0"/>
    <p:restoredTop sz="94660"/>
  </p:normalViewPr>
  <p:slideViewPr>
    <p:cSldViewPr snapToGrid="0">
      <p:cViewPr varScale="1">
        <p:scale>
          <a:sx n="95" d="100"/>
          <a:sy n="95" d="100"/>
        </p:scale>
        <p:origin x="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8C3DFF-2BB2-4053-A526-2490B792D5B3}" type="datetimeFigureOut">
              <a:rPr lang="en-US" smtClean="0"/>
              <a:t>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64B00-7718-497F-B6D6-488DEA9AF927}" type="slidenum">
              <a:rPr lang="en-US" smtClean="0"/>
              <a:t>‹#›</a:t>
            </a:fld>
            <a:endParaRPr lang="en-US"/>
          </a:p>
        </p:txBody>
      </p:sp>
    </p:spTree>
    <p:extLst>
      <p:ext uri="{BB962C8B-B14F-4D97-AF65-F5344CB8AC3E}">
        <p14:creationId xmlns:p14="http://schemas.microsoft.com/office/powerpoint/2010/main" val="228986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17C99-9DA4-2190-F281-D7424031A0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923A0B-8E8B-5218-37E7-6B2AB2D06C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4A9B06-C4A0-A9D0-C982-B3155203782D}"/>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088E9825-C160-347B-8C93-84E97A71228E}"/>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3C706EAC-4EC0-F750-6BC1-42D104347B1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56987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AF06-04D3-D321-5354-7DE99779A0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DA5001-C7E2-591B-FA88-E7352AD9CE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2949CD-D8A7-CCDB-B00A-D018145DF176}"/>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6ECA90EB-80FC-12DB-5D9D-79FEE4DC366F}"/>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B2EEAAAF-CDD6-A3AF-94C2-05464EA2C577}"/>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346016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861DA-534B-C3BB-478B-4DEFE7AB03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51B8A6-A62A-D8CF-03F1-CAFF8B10D4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D4714-3680-89BB-8585-2A6D7172F221}"/>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EA8B3F73-79D1-F9EE-F2BD-B0686E66521C}"/>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720FCCC9-B4D3-012B-261B-902FCF24631D}"/>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349946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8CC4-6400-853E-2712-BE131DECCD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97947E-5317-4D15-62A2-FB8B6B8272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97AF0C-166C-13D3-7A02-39766EF1EF51}"/>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43D67959-CCB0-4417-1233-ABC7A4F30684}"/>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5533939D-CB65-9FC5-1D31-A5FFE197CDD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908561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04624-0A9A-DE58-6679-0A550E6F17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8F4258-D289-0FD6-64C4-6BAC2C4616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69B524-8FD7-2BC9-160C-86877BDDB72E}"/>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53C1675C-93C7-5120-0824-03D2B709A9FC}"/>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1AC3B65A-760A-EB46-BA32-1FACD6D6B78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192113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24CC3-F216-7508-54A3-C5ACCB51E6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F8413-6872-FA40-04CC-DBC1669642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5DF574-1EE7-D06E-4F94-BCCBA3BA52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577B23-4394-84C7-741B-46723ADF134D}"/>
              </a:ext>
            </a:extLst>
          </p:cNvPr>
          <p:cNvSpPr>
            <a:spLocks noGrp="1"/>
          </p:cNvSpPr>
          <p:nvPr>
            <p:ph type="dt" sz="half" idx="10"/>
          </p:nvPr>
        </p:nvSpPr>
        <p:spPr/>
        <p:txBody>
          <a:bodyPr/>
          <a:lstStyle/>
          <a:p>
            <a:r>
              <a:rPr lang="en-US"/>
              <a:t>2/7/2026</a:t>
            </a:r>
          </a:p>
        </p:txBody>
      </p:sp>
      <p:sp>
        <p:nvSpPr>
          <p:cNvPr id="6" name="Footer Placeholder 5">
            <a:extLst>
              <a:ext uri="{FF2B5EF4-FFF2-40B4-BE49-F238E27FC236}">
                <a16:creationId xmlns:a16="http://schemas.microsoft.com/office/drawing/2014/main" id="{30C3CECF-594F-E0FF-D3BA-2F6D44E08D47}"/>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5271DCC2-952E-710E-83A3-120F83BF061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50876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959A-1E60-88E3-12A6-E747F3AFE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63AC01-9DCF-BBB3-B089-27EB036988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F32DD9-FC55-1A10-7C03-A0CDC69831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B6F509-3153-28CA-1082-A5D223CE59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F6C0F-46FC-70E2-09B4-4153BE137E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7C965E-096C-366A-466E-9F73248CEAA1}"/>
              </a:ext>
            </a:extLst>
          </p:cNvPr>
          <p:cNvSpPr>
            <a:spLocks noGrp="1"/>
          </p:cNvSpPr>
          <p:nvPr>
            <p:ph type="dt" sz="half" idx="10"/>
          </p:nvPr>
        </p:nvSpPr>
        <p:spPr/>
        <p:txBody>
          <a:bodyPr/>
          <a:lstStyle/>
          <a:p>
            <a:r>
              <a:rPr lang="en-US"/>
              <a:t>2/7/2026</a:t>
            </a:r>
          </a:p>
        </p:txBody>
      </p:sp>
      <p:sp>
        <p:nvSpPr>
          <p:cNvPr id="8" name="Footer Placeholder 7">
            <a:extLst>
              <a:ext uri="{FF2B5EF4-FFF2-40B4-BE49-F238E27FC236}">
                <a16:creationId xmlns:a16="http://schemas.microsoft.com/office/drawing/2014/main" id="{187EE2D0-FBBA-AEA4-5EBF-DBEAFD92D2AD}"/>
              </a:ext>
            </a:extLst>
          </p:cNvPr>
          <p:cNvSpPr>
            <a:spLocks noGrp="1"/>
          </p:cNvSpPr>
          <p:nvPr>
            <p:ph type="ftr" sz="quarter" idx="11"/>
          </p:nvPr>
        </p:nvSpPr>
        <p:spPr/>
        <p:txBody>
          <a:bodyPr/>
          <a:lstStyle/>
          <a:p>
            <a:r>
              <a:rPr lang="en-US"/>
              <a:t>© 2026 by Norbert Doerry                                                                                  This work is licensed via: CC BY 4.0</a:t>
            </a:r>
          </a:p>
        </p:txBody>
      </p:sp>
      <p:sp>
        <p:nvSpPr>
          <p:cNvPr id="9" name="Slide Number Placeholder 8">
            <a:extLst>
              <a:ext uri="{FF2B5EF4-FFF2-40B4-BE49-F238E27FC236}">
                <a16:creationId xmlns:a16="http://schemas.microsoft.com/office/drawing/2014/main" id="{B7DB73D0-4AC2-7B5E-454E-2AA133760DD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45333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07EA-B6E2-A900-E569-F9AB7598B8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1D3FB4-85A4-BC59-7B1C-1BF1B5372154}"/>
              </a:ext>
            </a:extLst>
          </p:cNvPr>
          <p:cNvSpPr>
            <a:spLocks noGrp="1"/>
          </p:cNvSpPr>
          <p:nvPr>
            <p:ph type="dt" sz="half" idx="10"/>
          </p:nvPr>
        </p:nvSpPr>
        <p:spPr/>
        <p:txBody>
          <a:bodyPr/>
          <a:lstStyle/>
          <a:p>
            <a:r>
              <a:rPr lang="en-US"/>
              <a:t>2/7/2026</a:t>
            </a:r>
          </a:p>
        </p:txBody>
      </p:sp>
      <p:sp>
        <p:nvSpPr>
          <p:cNvPr id="4" name="Footer Placeholder 3">
            <a:extLst>
              <a:ext uri="{FF2B5EF4-FFF2-40B4-BE49-F238E27FC236}">
                <a16:creationId xmlns:a16="http://schemas.microsoft.com/office/drawing/2014/main" id="{6C1DB1A4-CA63-70FA-68F4-A93A17068891}"/>
              </a:ext>
            </a:extLst>
          </p:cNvPr>
          <p:cNvSpPr>
            <a:spLocks noGrp="1"/>
          </p:cNvSpPr>
          <p:nvPr>
            <p:ph type="ftr" sz="quarter" idx="11"/>
          </p:nvPr>
        </p:nvSpPr>
        <p:spPr/>
        <p:txBody>
          <a:bodyPr/>
          <a:lstStyle/>
          <a:p>
            <a:r>
              <a:rPr lang="en-US"/>
              <a:t>© 2026 by Norbert Doerry                                                                                  This work is licensed via: CC BY 4.0</a:t>
            </a:r>
          </a:p>
        </p:txBody>
      </p:sp>
      <p:sp>
        <p:nvSpPr>
          <p:cNvPr id="5" name="Slide Number Placeholder 4">
            <a:extLst>
              <a:ext uri="{FF2B5EF4-FFF2-40B4-BE49-F238E27FC236}">
                <a16:creationId xmlns:a16="http://schemas.microsoft.com/office/drawing/2014/main" id="{D42765C1-4F23-3E24-4A17-F898E50C728B}"/>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369789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2DB13B-7688-9805-F507-16226BCBF170}"/>
              </a:ext>
            </a:extLst>
          </p:cNvPr>
          <p:cNvSpPr>
            <a:spLocks noGrp="1"/>
          </p:cNvSpPr>
          <p:nvPr>
            <p:ph type="dt" sz="half" idx="10"/>
          </p:nvPr>
        </p:nvSpPr>
        <p:spPr/>
        <p:txBody>
          <a:bodyPr/>
          <a:lstStyle/>
          <a:p>
            <a:r>
              <a:rPr lang="en-US"/>
              <a:t>2/7/2026</a:t>
            </a:r>
          </a:p>
        </p:txBody>
      </p:sp>
      <p:sp>
        <p:nvSpPr>
          <p:cNvPr id="3" name="Footer Placeholder 2">
            <a:extLst>
              <a:ext uri="{FF2B5EF4-FFF2-40B4-BE49-F238E27FC236}">
                <a16:creationId xmlns:a16="http://schemas.microsoft.com/office/drawing/2014/main" id="{9970AC75-7586-E065-B74E-23D8A9EFFABF}"/>
              </a:ext>
            </a:extLst>
          </p:cNvPr>
          <p:cNvSpPr>
            <a:spLocks noGrp="1"/>
          </p:cNvSpPr>
          <p:nvPr>
            <p:ph type="ftr" sz="quarter" idx="11"/>
          </p:nvPr>
        </p:nvSpPr>
        <p:spPr/>
        <p:txBody>
          <a:bodyPr/>
          <a:lstStyle/>
          <a:p>
            <a:r>
              <a:rPr lang="en-US"/>
              <a:t>© 2026 by Norbert Doerry                                                                                  This work is licensed via: CC BY 4.0</a:t>
            </a:r>
          </a:p>
        </p:txBody>
      </p:sp>
      <p:sp>
        <p:nvSpPr>
          <p:cNvPr id="4" name="Slide Number Placeholder 3">
            <a:extLst>
              <a:ext uri="{FF2B5EF4-FFF2-40B4-BE49-F238E27FC236}">
                <a16:creationId xmlns:a16="http://schemas.microsoft.com/office/drawing/2014/main" id="{25212A63-4BE8-39E3-4CD1-985DACD7F197}"/>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80685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C4BE-8DDC-1275-15E8-53F6F6492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86C3D3-2F3E-074C-B3FE-940E08A0C7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ECDC4C-9777-2EE7-FDAB-85AEEDD80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4FE253-0208-0C22-0FEB-D8EB77ECAAB0}"/>
              </a:ext>
            </a:extLst>
          </p:cNvPr>
          <p:cNvSpPr>
            <a:spLocks noGrp="1"/>
          </p:cNvSpPr>
          <p:nvPr>
            <p:ph type="dt" sz="half" idx="10"/>
          </p:nvPr>
        </p:nvSpPr>
        <p:spPr/>
        <p:txBody>
          <a:bodyPr/>
          <a:lstStyle/>
          <a:p>
            <a:r>
              <a:rPr lang="en-US"/>
              <a:t>2/7/2026</a:t>
            </a:r>
          </a:p>
        </p:txBody>
      </p:sp>
      <p:sp>
        <p:nvSpPr>
          <p:cNvPr id="6" name="Footer Placeholder 5">
            <a:extLst>
              <a:ext uri="{FF2B5EF4-FFF2-40B4-BE49-F238E27FC236}">
                <a16:creationId xmlns:a16="http://schemas.microsoft.com/office/drawing/2014/main" id="{22E4F0C5-3E8D-97F9-675A-1B0A95256159}"/>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738B8DDF-B563-10EF-26FF-6BE4A4AB908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67052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94B5-74A6-AA70-5057-1B1D04E966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1EB151-CBE9-67F0-6130-B13410F7BE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8696A1-0A82-7521-2D2B-4984ADE50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635186-2F9E-078E-A122-BA42F044F271}"/>
              </a:ext>
            </a:extLst>
          </p:cNvPr>
          <p:cNvSpPr>
            <a:spLocks noGrp="1"/>
          </p:cNvSpPr>
          <p:nvPr>
            <p:ph type="dt" sz="half" idx="10"/>
          </p:nvPr>
        </p:nvSpPr>
        <p:spPr/>
        <p:txBody>
          <a:bodyPr/>
          <a:lstStyle/>
          <a:p>
            <a:r>
              <a:rPr lang="en-US"/>
              <a:t>2/7/2026</a:t>
            </a:r>
          </a:p>
        </p:txBody>
      </p:sp>
      <p:sp>
        <p:nvSpPr>
          <p:cNvPr id="6" name="Footer Placeholder 5">
            <a:extLst>
              <a:ext uri="{FF2B5EF4-FFF2-40B4-BE49-F238E27FC236}">
                <a16:creationId xmlns:a16="http://schemas.microsoft.com/office/drawing/2014/main" id="{7DCA6DD4-64A8-6261-D5E1-485F9CA2B0FE}"/>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E2F81408-CD0E-68ED-060A-5EFD9168753C}"/>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424980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80195E-FB59-672E-5BAF-9A232FD511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47BBB7-754A-9617-4F0F-D13CE593E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4B265C-1285-27D1-6301-57675008FF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2/7/2026</a:t>
            </a:r>
          </a:p>
        </p:txBody>
      </p:sp>
      <p:sp>
        <p:nvSpPr>
          <p:cNvPr id="5" name="Footer Placeholder 4">
            <a:extLst>
              <a:ext uri="{FF2B5EF4-FFF2-40B4-BE49-F238E27FC236}">
                <a16:creationId xmlns:a16="http://schemas.microsoft.com/office/drawing/2014/main" id="{13DDA91B-C8F3-35E0-9C9F-67944859F3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DDAF70E4-1957-E67E-1A4E-05B0FD57E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E3B7D2-2C23-477A-B7E5-64419E75BE45}" type="slidenum">
              <a:rPr lang="en-US" smtClean="0"/>
              <a:t>‹#›</a:t>
            </a:fld>
            <a:endParaRPr lang="en-US"/>
          </a:p>
        </p:txBody>
      </p:sp>
    </p:spTree>
    <p:extLst>
      <p:ext uri="{BB962C8B-B14F-4D97-AF65-F5344CB8AC3E}">
        <p14:creationId xmlns:p14="http://schemas.microsoft.com/office/powerpoint/2010/main" val="3045244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doerry.org/norbert/MarineElectricalPowerSystems/index.htm"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2C01C-FF08-0435-57C1-318B51A8A5AE}"/>
              </a:ext>
            </a:extLst>
          </p:cNvPr>
          <p:cNvSpPr>
            <a:spLocks noGrp="1"/>
          </p:cNvSpPr>
          <p:nvPr>
            <p:ph type="ctrTitle"/>
          </p:nvPr>
        </p:nvSpPr>
        <p:spPr>
          <a:xfrm>
            <a:off x="920452" y="2272275"/>
            <a:ext cx="9841230" cy="2387600"/>
          </a:xfrm>
        </p:spPr>
        <p:txBody>
          <a:bodyPr anchor="ctr">
            <a:noAutofit/>
          </a:bodyPr>
          <a:lstStyle/>
          <a:p>
            <a:r>
              <a:rPr lang="en-US" sz="4400" dirty="0">
                <a:latin typeface="Arial" panose="020B0604020202020204" pitchFamily="34" charset="0"/>
                <a:cs typeface="Arial" panose="020B0604020202020204" pitchFamily="34" charset="0"/>
              </a:rPr>
              <a:t>Electrical Power System Concept of Operations</a:t>
            </a:r>
            <a:br>
              <a:rPr lang="en-US" sz="4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Shipboard Power System Fundamentals</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Revision of 7 February 2026</a:t>
            </a:r>
            <a:endParaRPr lang="en-US" sz="4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C1640AB-A565-F727-2337-204016324857}"/>
              </a:ext>
            </a:extLst>
          </p:cNvPr>
          <p:cNvSpPr>
            <a:spLocks noGrp="1"/>
          </p:cNvSpPr>
          <p:nvPr>
            <p:ph type="subTitle" idx="1"/>
          </p:nvPr>
        </p:nvSpPr>
        <p:spPr>
          <a:xfrm>
            <a:off x="1524000" y="4910886"/>
            <a:ext cx="8654716" cy="1655762"/>
          </a:xfrm>
        </p:spPr>
        <p:txBody>
          <a:bodyPr/>
          <a:lstStyle/>
          <a:p>
            <a:r>
              <a:rPr lang="en-US" dirty="0"/>
              <a:t>Dr. Norbert Doerry</a:t>
            </a:r>
            <a:br>
              <a:rPr lang="en-US" dirty="0"/>
            </a:br>
            <a:endParaRPr lang="en-US" dirty="0"/>
          </a:p>
        </p:txBody>
      </p:sp>
      <p:sp>
        <p:nvSpPr>
          <p:cNvPr id="6" name="TextBox 5">
            <a:extLst>
              <a:ext uri="{FF2B5EF4-FFF2-40B4-BE49-F238E27FC236}">
                <a16:creationId xmlns:a16="http://schemas.microsoft.com/office/drawing/2014/main" id="{58345E6F-B6B9-9C80-7F87-1F2167CEDE5C}"/>
              </a:ext>
            </a:extLst>
          </p:cNvPr>
          <p:cNvSpPr txBox="1"/>
          <p:nvPr/>
        </p:nvSpPr>
        <p:spPr>
          <a:xfrm>
            <a:off x="2706189" y="5505142"/>
            <a:ext cx="9011194" cy="923330"/>
          </a:xfrm>
          <a:prstGeom prst="rect">
            <a:avLst/>
          </a:prstGeom>
          <a:noFill/>
        </p:spPr>
        <p:txBody>
          <a:bodyPr wrap="square">
            <a:spAutoFit/>
          </a:bodyPr>
          <a:lstStyle/>
          <a:p>
            <a:r>
              <a:rPr lang="en-US" dirty="0">
                <a:hlinkClick r:id="rId2"/>
              </a:rPr>
              <a:t>http://doerry.org/norbert/MarineElectricalPowerSystems/index.htm</a:t>
            </a:r>
            <a:endParaRPr lang="en-US" dirty="0"/>
          </a:p>
          <a:p>
            <a:r>
              <a:rPr lang="en-US" dirty="0"/>
              <a:t>© 2026 by Norbert Doerry</a:t>
            </a:r>
            <a:br>
              <a:rPr lang="en-US" dirty="0"/>
            </a:br>
            <a:r>
              <a:rPr lang="en-US" dirty="0"/>
              <a:t>This work is licensed via: CC BY 4.0   (https://creativecommons.org/)</a:t>
            </a:r>
          </a:p>
        </p:txBody>
      </p:sp>
      <p:pic>
        <p:nvPicPr>
          <p:cNvPr id="7" name="Picture 2">
            <a:extLst>
              <a:ext uri="{FF2B5EF4-FFF2-40B4-BE49-F238E27FC236}">
                <a16:creationId xmlns:a16="http://schemas.microsoft.com/office/drawing/2014/main" id="{E913044E-C0F4-BA34-07EE-457D3005817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737359" y="5589416"/>
            <a:ext cx="766933" cy="7302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944A2807-77D8-8DCF-8A1B-1B05995E5B91}"/>
              </a:ext>
            </a:extLst>
          </p:cNvPr>
          <p:cNvPicPr>
            <a:picLocks noChangeAspect="1"/>
          </p:cNvPicPr>
          <p:nvPr/>
        </p:nvPicPr>
        <p:blipFill>
          <a:blip r:embed="rId4"/>
          <a:stretch>
            <a:fillRect/>
          </a:stretch>
        </p:blipFill>
        <p:spPr>
          <a:xfrm>
            <a:off x="814143" y="5589416"/>
            <a:ext cx="766933" cy="766933"/>
          </a:xfrm>
          <a:prstGeom prst="rect">
            <a:avLst/>
          </a:prstGeom>
        </p:spPr>
      </p:pic>
    </p:spTree>
    <p:extLst>
      <p:ext uri="{BB962C8B-B14F-4D97-AF65-F5344CB8AC3E}">
        <p14:creationId xmlns:p14="http://schemas.microsoft.com/office/powerpoint/2010/main" val="3670597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BA293-64DC-3838-3548-AD8A55F60C3B}"/>
              </a:ext>
            </a:extLst>
          </p:cNvPr>
          <p:cNvSpPr>
            <a:spLocks noGrp="1"/>
          </p:cNvSpPr>
          <p:nvPr>
            <p:ph type="title"/>
          </p:nvPr>
        </p:nvSpPr>
        <p:spPr/>
        <p:txBody>
          <a:bodyPr/>
          <a:lstStyle/>
          <a:p>
            <a:r>
              <a:rPr lang="en-US" dirty="0"/>
              <a:t>Mission / payload system information</a:t>
            </a:r>
          </a:p>
        </p:txBody>
      </p:sp>
      <p:sp>
        <p:nvSpPr>
          <p:cNvPr id="3" name="Content Placeholder 2">
            <a:extLst>
              <a:ext uri="{FF2B5EF4-FFF2-40B4-BE49-F238E27FC236}">
                <a16:creationId xmlns:a16="http://schemas.microsoft.com/office/drawing/2014/main" id="{A79A1109-28AC-3E85-AFE2-AD75D07E3176}"/>
              </a:ext>
            </a:extLst>
          </p:cNvPr>
          <p:cNvSpPr>
            <a:spLocks noGrp="1"/>
          </p:cNvSpPr>
          <p:nvPr>
            <p:ph idx="1"/>
          </p:nvPr>
        </p:nvSpPr>
        <p:spPr/>
        <p:txBody>
          <a:bodyPr>
            <a:normAutofit lnSpcReduction="10000"/>
          </a:bodyPr>
          <a:lstStyle/>
          <a:p>
            <a:r>
              <a:rPr lang="en-US" dirty="0"/>
              <a:t>Load models for large loads and smaller but significant loads</a:t>
            </a:r>
          </a:p>
          <a:p>
            <a:pPr lvl="1"/>
            <a:r>
              <a:rPr lang="en-US" dirty="0"/>
              <a:t>Detail power consumption under different operating modes of the equipment.</a:t>
            </a:r>
          </a:p>
          <a:p>
            <a:pPr lvl="1"/>
            <a:r>
              <a:rPr lang="en-US" dirty="0"/>
              <a:t>Identify percentage of time in each operating mode in each operational condition.</a:t>
            </a:r>
          </a:p>
          <a:p>
            <a:r>
              <a:rPr lang="en-US" dirty="0"/>
              <a:t>Creation of load models</a:t>
            </a:r>
          </a:p>
          <a:p>
            <a:pPr lvl="1"/>
            <a:r>
              <a:rPr lang="en-US" dirty="0"/>
              <a:t>Initially by analogy with similar ships.</a:t>
            </a:r>
          </a:p>
          <a:p>
            <a:pPr lvl="1"/>
            <a:r>
              <a:rPr lang="en-US" dirty="0"/>
              <a:t>Refined as knowledge is gained on how the ship is intended to be operated.</a:t>
            </a:r>
          </a:p>
          <a:p>
            <a:r>
              <a:rPr lang="en-US" dirty="0"/>
              <a:t>Used in</a:t>
            </a:r>
          </a:p>
          <a:p>
            <a:pPr lvl="1"/>
            <a:r>
              <a:rPr lang="en-US" dirty="0"/>
              <a:t>Creation of load factors for EPLA.</a:t>
            </a:r>
          </a:p>
          <a:p>
            <a:endParaRPr lang="en-US" dirty="0"/>
          </a:p>
        </p:txBody>
      </p:sp>
      <p:sp>
        <p:nvSpPr>
          <p:cNvPr id="4" name="Date Placeholder 3">
            <a:extLst>
              <a:ext uri="{FF2B5EF4-FFF2-40B4-BE49-F238E27FC236}">
                <a16:creationId xmlns:a16="http://schemas.microsoft.com/office/drawing/2014/main" id="{45764EF9-C172-033E-F099-CA465ED7028F}"/>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0A48824D-C490-487E-B0B9-C79C6C1BE67C}"/>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685883C6-1533-6003-4F8D-BF065EDCE4C8}"/>
              </a:ext>
            </a:extLst>
          </p:cNvPr>
          <p:cNvSpPr>
            <a:spLocks noGrp="1"/>
          </p:cNvSpPr>
          <p:nvPr>
            <p:ph type="sldNum" sz="quarter" idx="12"/>
          </p:nvPr>
        </p:nvSpPr>
        <p:spPr/>
        <p:txBody>
          <a:bodyPr/>
          <a:lstStyle/>
          <a:p>
            <a:fld id="{13E3B7D2-2C23-477A-B7E5-64419E75BE45}" type="slidenum">
              <a:rPr lang="en-US" smtClean="0"/>
              <a:t>10</a:t>
            </a:fld>
            <a:endParaRPr lang="en-US"/>
          </a:p>
        </p:txBody>
      </p:sp>
    </p:spTree>
    <p:extLst>
      <p:ext uri="{BB962C8B-B14F-4D97-AF65-F5344CB8AC3E}">
        <p14:creationId xmlns:p14="http://schemas.microsoft.com/office/powerpoint/2010/main" val="2634474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85E1F-58EB-5045-31DD-75BBE2366A83}"/>
              </a:ext>
            </a:extLst>
          </p:cNvPr>
          <p:cNvSpPr>
            <a:spLocks noGrp="1"/>
          </p:cNvSpPr>
          <p:nvPr>
            <p:ph type="title"/>
          </p:nvPr>
        </p:nvSpPr>
        <p:spPr/>
        <p:txBody>
          <a:bodyPr/>
          <a:lstStyle/>
          <a:p>
            <a:r>
              <a:rPr lang="en-US" dirty="0"/>
              <a:t>Electric load information</a:t>
            </a:r>
          </a:p>
        </p:txBody>
      </p:sp>
      <p:sp>
        <p:nvSpPr>
          <p:cNvPr id="3" name="Content Placeholder 2">
            <a:extLst>
              <a:ext uri="{FF2B5EF4-FFF2-40B4-BE49-F238E27FC236}">
                <a16:creationId xmlns:a16="http://schemas.microsoft.com/office/drawing/2014/main" id="{8CA769F9-85DF-E00A-8296-730348BEF5C3}"/>
              </a:ext>
            </a:extLst>
          </p:cNvPr>
          <p:cNvSpPr>
            <a:spLocks noGrp="1"/>
          </p:cNvSpPr>
          <p:nvPr>
            <p:ph idx="1"/>
          </p:nvPr>
        </p:nvSpPr>
        <p:spPr/>
        <p:txBody>
          <a:bodyPr/>
          <a:lstStyle/>
          <a:p>
            <a:r>
              <a:rPr lang="en-US" dirty="0"/>
              <a:t>Special considerations for specific loads</a:t>
            </a:r>
          </a:p>
          <a:p>
            <a:pPr lvl="1"/>
            <a:r>
              <a:rPr lang="en-US" dirty="0"/>
              <a:t>Impact on electrical power system lineups.</a:t>
            </a:r>
          </a:p>
          <a:p>
            <a:pPr lvl="1"/>
            <a:r>
              <a:rPr lang="en-US" dirty="0"/>
              <a:t>Loads that may not meet power interface requirements.</a:t>
            </a:r>
          </a:p>
          <a:p>
            <a:r>
              <a:rPr lang="en-US" dirty="0"/>
              <a:t>Special considerations for the power system</a:t>
            </a:r>
          </a:p>
          <a:p>
            <a:pPr lvl="1"/>
            <a:r>
              <a:rPr lang="en-US" dirty="0"/>
              <a:t>Features in the power system, or power system operations, to mitigate loads not meeting power system interface requirements.</a:t>
            </a:r>
          </a:p>
          <a:p>
            <a:pPr lvl="1"/>
            <a:r>
              <a:rPr lang="en-US" dirty="0"/>
              <a:t>Conditions where the power system may not meet power system interface requirements.</a:t>
            </a:r>
          </a:p>
          <a:p>
            <a:r>
              <a:rPr lang="en-US" dirty="0"/>
              <a:t>Used in</a:t>
            </a:r>
          </a:p>
          <a:p>
            <a:pPr lvl="1"/>
            <a:r>
              <a:rPr lang="en-US" dirty="0"/>
              <a:t>Design of the power system.</a:t>
            </a:r>
          </a:p>
        </p:txBody>
      </p:sp>
      <p:sp>
        <p:nvSpPr>
          <p:cNvPr id="4" name="Date Placeholder 3">
            <a:extLst>
              <a:ext uri="{FF2B5EF4-FFF2-40B4-BE49-F238E27FC236}">
                <a16:creationId xmlns:a16="http://schemas.microsoft.com/office/drawing/2014/main" id="{08CC4DEF-0E7B-2E6F-236A-403CDD30544F}"/>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0B06B3E9-EACA-5240-6BB3-4DDF3E4C04EF}"/>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5DB92C8C-3296-1885-4816-4F4FD175C1F0}"/>
              </a:ext>
            </a:extLst>
          </p:cNvPr>
          <p:cNvSpPr>
            <a:spLocks noGrp="1"/>
          </p:cNvSpPr>
          <p:nvPr>
            <p:ph type="sldNum" sz="quarter" idx="12"/>
          </p:nvPr>
        </p:nvSpPr>
        <p:spPr/>
        <p:txBody>
          <a:bodyPr/>
          <a:lstStyle/>
          <a:p>
            <a:fld id="{13E3B7D2-2C23-477A-B7E5-64419E75BE45}" type="slidenum">
              <a:rPr lang="en-US" smtClean="0"/>
              <a:t>11</a:t>
            </a:fld>
            <a:endParaRPr lang="en-US"/>
          </a:p>
        </p:txBody>
      </p:sp>
    </p:spTree>
    <p:extLst>
      <p:ext uri="{BB962C8B-B14F-4D97-AF65-F5344CB8AC3E}">
        <p14:creationId xmlns:p14="http://schemas.microsoft.com/office/powerpoint/2010/main" val="216890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4CEF1-AFDB-75AC-5961-63F435D5DC15}"/>
              </a:ext>
            </a:extLst>
          </p:cNvPr>
          <p:cNvSpPr>
            <a:spLocks noGrp="1"/>
          </p:cNvSpPr>
          <p:nvPr>
            <p:ph type="title"/>
          </p:nvPr>
        </p:nvSpPr>
        <p:spPr/>
        <p:txBody>
          <a:bodyPr/>
          <a:lstStyle/>
          <a:p>
            <a:r>
              <a:rPr lang="en-US" dirty="0"/>
              <a:t>Electrical power system machinery lineups</a:t>
            </a:r>
          </a:p>
        </p:txBody>
      </p:sp>
      <p:sp>
        <p:nvSpPr>
          <p:cNvPr id="3" name="Content Placeholder 2">
            <a:extLst>
              <a:ext uri="{FF2B5EF4-FFF2-40B4-BE49-F238E27FC236}">
                <a16:creationId xmlns:a16="http://schemas.microsoft.com/office/drawing/2014/main" id="{346ACA3B-E917-85FE-9AED-EE7F65F51EBE}"/>
              </a:ext>
            </a:extLst>
          </p:cNvPr>
          <p:cNvSpPr>
            <a:spLocks noGrp="1"/>
          </p:cNvSpPr>
          <p:nvPr>
            <p:ph idx="1"/>
          </p:nvPr>
        </p:nvSpPr>
        <p:spPr/>
        <p:txBody>
          <a:bodyPr/>
          <a:lstStyle/>
          <a:p>
            <a:r>
              <a:rPr lang="en-US" dirty="0"/>
              <a:t>For each operating condition</a:t>
            </a:r>
          </a:p>
          <a:p>
            <a:pPr lvl="1"/>
            <a:r>
              <a:rPr lang="en-US" dirty="0"/>
              <a:t>Preferred electric plant line-up</a:t>
            </a:r>
          </a:p>
          <a:p>
            <a:pPr lvl="2"/>
            <a:r>
              <a:rPr lang="en-US" dirty="0"/>
              <a:t>Bus tie breaker position</a:t>
            </a:r>
          </a:p>
          <a:p>
            <a:pPr lvl="1"/>
            <a:r>
              <a:rPr lang="en-US" dirty="0"/>
              <a:t>Generator set scheduling table</a:t>
            </a:r>
          </a:p>
          <a:p>
            <a:pPr lvl="1"/>
            <a:r>
              <a:rPr lang="en-US" dirty="0"/>
              <a:t>Energy storage system mode of operation</a:t>
            </a:r>
          </a:p>
          <a:p>
            <a:r>
              <a:rPr lang="en-US" dirty="0"/>
              <a:t>Used in</a:t>
            </a:r>
          </a:p>
          <a:p>
            <a:pPr lvl="1"/>
            <a:r>
              <a:rPr lang="en-US" dirty="0"/>
              <a:t>EPLA – including energy storage system sizing</a:t>
            </a:r>
          </a:p>
          <a:p>
            <a:pPr lvl="1"/>
            <a:r>
              <a:rPr lang="en-US" dirty="0"/>
              <a:t>Endurance fuel calculations</a:t>
            </a:r>
          </a:p>
          <a:p>
            <a:pPr lvl="1"/>
            <a:r>
              <a:rPr lang="en-US" dirty="0"/>
              <a:t>Annual fuel calculations</a:t>
            </a:r>
          </a:p>
        </p:txBody>
      </p:sp>
      <p:sp>
        <p:nvSpPr>
          <p:cNvPr id="4" name="Date Placeholder 3">
            <a:extLst>
              <a:ext uri="{FF2B5EF4-FFF2-40B4-BE49-F238E27FC236}">
                <a16:creationId xmlns:a16="http://schemas.microsoft.com/office/drawing/2014/main" id="{396F9C6B-F8B1-E402-6CB7-E2FE79C33CB2}"/>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56412C8B-EE2C-2A0D-1DE5-1B848900B969}"/>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0585497C-2613-C4E2-B69F-23CE5603C83A}"/>
              </a:ext>
            </a:extLst>
          </p:cNvPr>
          <p:cNvSpPr>
            <a:spLocks noGrp="1"/>
          </p:cNvSpPr>
          <p:nvPr>
            <p:ph type="sldNum" sz="quarter" idx="12"/>
          </p:nvPr>
        </p:nvSpPr>
        <p:spPr/>
        <p:txBody>
          <a:bodyPr/>
          <a:lstStyle/>
          <a:p>
            <a:fld id="{13E3B7D2-2C23-477A-B7E5-64419E75BE45}" type="slidenum">
              <a:rPr lang="en-US" smtClean="0"/>
              <a:t>12</a:t>
            </a:fld>
            <a:endParaRPr lang="en-US"/>
          </a:p>
        </p:txBody>
      </p:sp>
    </p:spTree>
    <p:extLst>
      <p:ext uri="{BB962C8B-B14F-4D97-AF65-F5344CB8AC3E}">
        <p14:creationId xmlns:p14="http://schemas.microsoft.com/office/powerpoint/2010/main" val="2894134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7FCAB-2862-03F4-0260-92978755D9FE}"/>
              </a:ext>
            </a:extLst>
          </p:cNvPr>
          <p:cNvSpPr>
            <a:spLocks noGrp="1"/>
          </p:cNvSpPr>
          <p:nvPr>
            <p:ph type="title"/>
          </p:nvPr>
        </p:nvSpPr>
        <p:spPr/>
        <p:txBody>
          <a:bodyPr/>
          <a:lstStyle/>
          <a:p>
            <a:r>
              <a:rPr lang="en-US" dirty="0"/>
              <a:t>Nominal operations</a:t>
            </a:r>
          </a:p>
        </p:txBody>
      </p:sp>
      <p:sp>
        <p:nvSpPr>
          <p:cNvPr id="3" name="Content Placeholder 2">
            <a:extLst>
              <a:ext uri="{FF2B5EF4-FFF2-40B4-BE49-F238E27FC236}">
                <a16:creationId xmlns:a16="http://schemas.microsoft.com/office/drawing/2014/main" id="{294F8D50-66B7-8718-C96C-55802BD4C446}"/>
              </a:ext>
            </a:extLst>
          </p:cNvPr>
          <p:cNvSpPr>
            <a:spLocks noGrp="1"/>
          </p:cNvSpPr>
          <p:nvPr>
            <p:ph idx="1"/>
          </p:nvPr>
        </p:nvSpPr>
        <p:spPr/>
        <p:txBody>
          <a:bodyPr>
            <a:normAutofit lnSpcReduction="10000"/>
          </a:bodyPr>
          <a:lstStyle/>
          <a:p>
            <a:r>
              <a:rPr lang="en-US" dirty="0"/>
              <a:t>Describe how the electric plant is intended to operate:</a:t>
            </a:r>
          </a:p>
          <a:p>
            <a:pPr lvl="1"/>
            <a:r>
              <a:rPr lang="en-US" dirty="0"/>
              <a:t>For each of the operating conditions, what performance attributes should be optimized. </a:t>
            </a:r>
          </a:p>
          <a:p>
            <a:pPr lvl="1"/>
            <a:r>
              <a:rPr lang="en-US" dirty="0"/>
              <a:t>The process for transitioning between operating conditions; what is the order of changes to the electric plant lineup. </a:t>
            </a:r>
          </a:p>
          <a:p>
            <a:pPr lvl="1"/>
            <a:r>
              <a:rPr lang="en-US" dirty="0"/>
              <a:t>The method employed for power management; what is the process for bringing additional generation capacity online and dropping offline excess generation capacity? </a:t>
            </a:r>
          </a:p>
          <a:p>
            <a:pPr lvl="1"/>
            <a:r>
              <a:rPr lang="en-US" dirty="0"/>
              <a:t>The degree of autonomy expected of electrical power system controls for each operating condition. </a:t>
            </a:r>
          </a:p>
          <a:p>
            <a:r>
              <a:rPr lang="en-US" dirty="0"/>
              <a:t>Used in:</a:t>
            </a:r>
          </a:p>
          <a:p>
            <a:pPr lvl="1"/>
            <a:r>
              <a:rPr lang="en-US" dirty="0"/>
              <a:t>Creating simulation models for dynamic simulations.</a:t>
            </a:r>
          </a:p>
        </p:txBody>
      </p:sp>
      <p:sp>
        <p:nvSpPr>
          <p:cNvPr id="4" name="Date Placeholder 3">
            <a:extLst>
              <a:ext uri="{FF2B5EF4-FFF2-40B4-BE49-F238E27FC236}">
                <a16:creationId xmlns:a16="http://schemas.microsoft.com/office/drawing/2014/main" id="{44473913-F8F4-E94B-79A6-62EE95A5ECE9}"/>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ED4D1C2A-65DD-0667-1ACD-26E083AABF87}"/>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2CD82F63-43E5-B01E-C580-5E139A748371}"/>
              </a:ext>
            </a:extLst>
          </p:cNvPr>
          <p:cNvSpPr>
            <a:spLocks noGrp="1"/>
          </p:cNvSpPr>
          <p:nvPr>
            <p:ph type="sldNum" sz="quarter" idx="12"/>
          </p:nvPr>
        </p:nvSpPr>
        <p:spPr/>
        <p:txBody>
          <a:bodyPr/>
          <a:lstStyle/>
          <a:p>
            <a:fld id="{13E3B7D2-2C23-477A-B7E5-64419E75BE45}" type="slidenum">
              <a:rPr lang="en-US" smtClean="0"/>
              <a:t>13</a:t>
            </a:fld>
            <a:endParaRPr lang="en-US"/>
          </a:p>
        </p:txBody>
      </p:sp>
    </p:spTree>
    <p:extLst>
      <p:ext uri="{BB962C8B-B14F-4D97-AF65-F5344CB8AC3E}">
        <p14:creationId xmlns:p14="http://schemas.microsoft.com/office/powerpoint/2010/main" val="2179200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BD720-C2C7-875A-69BA-7BA26E5A3E72}"/>
              </a:ext>
            </a:extLst>
          </p:cNvPr>
          <p:cNvSpPr>
            <a:spLocks noGrp="1"/>
          </p:cNvSpPr>
          <p:nvPr>
            <p:ph type="title"/>
          </p:nvPr>
        </p:nvSpPr>
        <p:spPr/>
        <p:txBody>
          <a:bodyPr/>
          <a:lstStyle/>
          <a:p>
            <a:r>
              <a:rPr lang="en-US" dirty="0"/>
              <a:t>Restorative operations</a:t>
            </a:r>
          </a:p>
        </p:txBody>
      </p:sp>
      <p:sp>
        <p:nvSpPr>
          <p:cNvPr id="3" name="Content Placeholder 2">
            <a:extLst>
              <a:ext uri="{FF2B5EF4-FFF2-40B4-BE49-F238E27FC236}">
                <a16:creationId xmlns:a16="http://schemas.microsoft.com/office/drawing/2014/main" id="{A4B481DF-912C-9E4F-8021-5A2C5A07440E}"/>
              </a:ext>
            </a:extLst>
          </p:cNvPr>
          <p:cNvSpPr>
            <a:spLocks noGrp="1"/>
          </p:cNvSpPr>
          <p:nvPr>
            <p:ph idx="1"/>
          </p:nvPr>
        </p:nvSpPr>
        <p:spPr/>
        <p:txBody>
          <a:bodyPr>
            <a:normAutofit fontScale="85000" lnSpcReduction="10000"/>
          </a:bodyPr>
          <a:lstStyle/>
          <a:p>
            <a:r>
              <a:rPr lang="en-US" dirty="0"/>
              <a:t>Describe how the electric plant is intended to be restored to nominal operation following failure or damage</a:t>
            </a:r>
          </a:p>
          <a:p>
            <a:pPr lvl="1"/>
            <a:r>
              <a:rPr lang="en-US" dirty="0"/>
              <a:t>Load shedding strategy and implementation. </a:t>
            </a:r>
          </a:p>
          <a:p>
            <a:pPr lvl="1"/>
            <a:r>
              <a:rPr lang="en-US" dirty="0"/>
              <a:t>Casualty power strategy and implementation. (if a casualty power system is installed) </a:t>
            </a:r>
          </a:p>
          <a:p>
            <a:pPr lvl="1"/>
            <a:r>
              <a:rPr lang="en-US" dirty="0"/>
              <a:t>Dark ship start procedures. (no generation online, but energy storage systems functional) </a:t>
            </a:r>
          </a:p>
          <a:p>
            <a:pPr lvl="1"/>
            <a:r>
              <a:rPr lang="en-US" dirty="0"/>
              <a:t>Dead ship start procedures. (no generation online; all energy storage systems depleted) </a:t>
            </a:r>
          </a:p>
          <a:p>
            <a:pPr lvl="1"/>
            <a:r>
              <a:rPr lang="en-US" dirty="0"/>
              <a:t>Zonal survivability assumptions and procedures. </a:t>
            </a:r>
          </a:p>
          <a:p>
            <a:pPr lvl="1"/>
            <a:r>
              <a:rPr lang="en-US" dirty="0"/>
              <a:t>Compartment survivability assumptions and procedures. </a:t>
            </a:r>
          </a:p>
          <a:p>
            <a:r>
              <a:rPr lang="en-US" dirty="0"/>
              <a:t>Used in</a:t>
            </a:r>
          </a:p>
          <a:p>
            <a:pPr lvl="1"/>
            <a:r>
              <a:rPr lang="en-US" dirty="0"/>
              <a:t>Creating simulation models for dynamic simulations. </a:t>
            </a:r>
          </a:p>
          <a:p>
            <a:pPr lvl="1"/>
            <a:r>
              <a:rPr lang="en-US" dirty="0"/>
              <a:t>Survivability analyses.</a:t>
            </a:r>
          </a:p>
          <a:p>
            <a:pPr lvl="1"/>
            <a:r>
              <a:rPr lang="en-US" dirty="0"/>
              <a:t>Quality of Service and Reliability analyses.</a:t>
            </a:r>
          </a:p>
          <a:p>
            <a:endParaRPr lang="en-US" dirty="0"/>
          </a:p>
          <a:p>
            <a:endParaRPr lang="en-US" dirty="0"/>
          </a:p>
        </p:txBody>
      </p:sp>
      <p:sp>
        <p:nvSpPr>
          <p:cNvPr id="4" name="Date Placeholder 3">
            <a:extLst>
              <a:ext uri="{FF2B5EF4-FFF2-40B4-BE49-F238E27FC236}">
                <a16:creationId xmlns:a16="http://schemas.microsoft.com/office/drawing/2014/main" id="{7AD61978-F815-4EC2-BA74-409F66AD88FD}"/>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4D30AAF2-84C4-7C66-6135-35006D118338}"/>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F2238FF9-5E2B-D524-F6CE-4BCAFA5007D8}"/>
              </a:ext>
            </a:extLst>
          </p:cNvPr>
          <p:cNvSpPr>
            <a:spLocks noGrp="1"/>
          </p:cNvSpPr>
          <p:nvPr>
            <p:ph type="sldNum" sz="quarter" idx="12"/>
          </p:nvPr>
        </p:nvSpPr>
        <p:spPr/>
        <p:txBody>
          <a:bodyPr/>
          <a:lstStyle/>
          <a:p>
            <a:fld id="{13E3B7D2-2C23-477A-B7E5-64419E75BE45}" type="slidenum">
              <a:rPr lang="en-US" smtClean="0"/>
              <a:t>14</a:t>
            </a:fld>
            <a:endParaRPr lang="en-US"/>
          </a:p>
        </p:txBody>
      </p:sp>
    </p:spTree>
    <p:extLst>
      <p:ext uri="{BB962C8B-B14F-4D97-AF65-F5344CB8AC3E}">
        <p14:creationId xmlns:p14="http://schemas.microsoft.com/office/powerpoint/2010/main" val="1489717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65482-83C1-8E74-B96F-DA8CF2F5CD48}"/>
              </a:ext>
            </a:extLst>
          </p:cNvPr>
          <p:cNvSpPr>
            <a:spLocks noGrp="1"/>
          </p:cNvSpPr>
          <p:nvPr>
            <p:ph type="title"/>
          </p:nvPr>
        </p:nvSpPr>
        <p:spPr/>
        <p:txBody>
          <a:bodyPr/>
          <a:lstStyle/>
          <a:p>
            <a:r>
              <a:rPr lang="en-US" dirty="0"/>
              <a:t>Electrical power system / ship  system trade studies</a:t>
            </a:r>
          </a:p>
        </p:txBody>
      </p:sp>
      <p:sp>
        <p:nvSpPr>
          <p:cNvPr id="3" name="Content Placeholder 2">
            <a:extLst>
              <a:ext uri="{FF2B5EF4-FFF2-40B4-BE49-F238E27FC236}">
                <a16:creationId xmlns:a16="http://schemas.microsoft.com/office/drawing/2014/main" id="{772B5BD7-3588-ED48-847C-C8DF51B8CDF0}"/>
              </a:ext>
            </a:extLst>
          </p:cNvPr>
          <p:cNvSpPr>
            <a:spLocks noGrp="1"/>
          </p:cNvSpPr>
          <p:nvPr>
            <p:ph idx="1"/>
          </p:nvPr>
        </p:nvSpPr>
        <p:spPr/>
        <p:txBody>
          <a:bodyPr/>
          <a:lstStyle/>
          <a:p>
            <a:r>
              <a:rPr lang="en-US" dirty="0"/>
              <a:t>Document insights gained from analyses and trade-studies.</a:t>
            </a:r>
          </a:p>
          <a:p>
            <a:r>
              <a:rPr lang="en-US" dirty="0"/>
              <a:t>Used in</a:t>
            </a:r>
          </a:p>
          <a:p>
            <a:pPr lvl="1"/>
            <a:r>
              <a:rPr lang="en-US" dirty="0"/>
              <a:t>Ensuring all other analyses and design activities reflect the insights.</a:t>
            </a:r>
          </a:p>
        </p:txBody>
      </p:sp>
      <p:sp>
        <p:nvSpPr>
          <p:cNvPr id="4" name="Date Placeholder 3">
            <a:extLst>
              <a:ext uri="{FF2B5EF4-FFF2-40B4-BE49-F238E27FC236}">
                <a16:creationId xmlns:a16="http://schemas.microsoft.com/office/drawing/2014/main" id="{B70D37CD-C1D9-BA3B-D8DA-E2183D127C05}"/>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E51B4137-76D7-8005-D54E-8D3A888CB38A}"/>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EA4927A6-73AC-394F-157A-DE37ABA17E31}"/>
              </a:ext>
            </a:extLst>
          </p:cNvPr>
          <p:cNvSpPr>
            <a:spLocks noGrp="1"/>
          </p:cNvSpPr>
          <p:nvPr>
            <p:ph type="sldNum" sz="quarter" idx="12"/>
          </p:nvPr>
        </p:nvSpPr>
        <p:spPr/>
        <p:txBody>
          <a:bodyPr/>
          <a:lstStyle/>
          <a:p>
            <a:fld id="{13E3B7D2-2C23-477A-B7E5-64419E75BE45}" type="slidenum">
              <a:rPr lang="en-US" smtClean="0"/>
              <a:t>15</a:t>
            </a:fld>
            <a:endParaRPr lang="en-US"/>
          </a:p>
        </p:txBody>
      </p:sp>
    </p:spTree>
    <p:extLst>
      <p:ext uri="{BB962C8B-B14F-4D97-AF65-F5344CB8AC3E}">
        <p14:creationId xmlns:p14="http://schemas.microsoft.com/office/powerpoint/2010/main" val="1390481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5BF4B-F089-6D26-7792-CBD492BCE046}"/>
              </a:ext>
            </a:extLst>
          </p:cNvPr>
          <p:cNvSpPr>
            <a:spLocks noGrp="1"/>
          </p:cNvSpPr>
          <p:nvPr>
            <p:ph type="title"/>
          </p:nvPr>
        </p:nvSpPr>
        <p:spPr/>
        <p:txBody>
          <a:bodyPr/>
          <a:lstStyle/>
          <a:p>
            <a:r>
              <a:rPr lang="en-US" dirty="0"/>
              <a:t>Maintenance / repair strategy</a:t>
            </a:r>
          </a:p>
        </p:txBody>
      </p:sp>
      <p:sp>
        <p:nvSpPr>
          <p:cNvPr id="3" name="Content Placeholder 2">
            <a:extLst>
              <a:ext uri="{FF2B5EF4-FFF2-40B4-BE49-F238E27FC236}">
                <a16:creationId xmlns:a16="http://schemas.microsoft.com/office/drawing/2014/main" id="{AF4BF965-4116-C836-7E42-A9E48289BD4F}"/>
              </a:ext>
            </a:extLst>
          </p:cNvPr>
          <p:cNvSpPr>
            <a:spLocks noGrp="1"/>
          </p:cNvSpPr>
          <p:nvPr>
            <p:ph idx="1"/>
          </p:nvPr>
        </p:nvSpPr>
        <p:spPr/>
        <p:txBody>
          <a:bodyPr/>
          <a:lstStyle/>
          <a:p>
            <a:r>
              <a:rPr lang="en-US" dirty="0"/>
              <a:t>Document maintenance and repair strategies of electrical equipment.</a:t>
            </a:r>
          </a:p>
          <a:p>
            <a:r>
              <a:rPr lang="en-US" dirty="0"/>
              <a:t>Used in:</a:t>
            </a:r>
          </a:p>
          <a:p>
            <a:pPr lvl="1"/>
            <a:r>
              <a:rPr lang="en-US" dirty="0"/>
              <a:t>Determining how much redundancy to provide.</a:t>
            </a:r>
          </a:p>
          <a:p>
            <a:pPr lvl="1"/>
            <a:r>
              <a:rPr lang="en-US" dirty="0"/>
              <a:t>Determining frequency of service interruptions for QOS analysis.</a:t>
            </a:r>
          </a:p>
          <a:p>
            <a:pPr lvl="1"/>
            <a:r>
              <a:rPr lang="en-US" dirty="0"/>
              <a:t>Determining Mean-Time to Repair for reliability analysis.</a:t>
            </a:r>
          </a:p>
          <a:p>
            <a:pPr lvl="2"/>
            <a:r>
              <a:rPr lang="en-US" dirty="0"/>
              <a:t>Determining how many spare parts are required onboard.</a:t>
            </a:r>
          </a:p>
        </p:txBody>
      </p:sp>
      <p:sp>
        <p:nvSpPr>
          <p:cNvPr id="4" name="Date Placeholder 3">
            <a:extLst>
              <a:ext uri="{FF2B5EF4-FFF2-40B4-BE49-F238E27FC236}">
                <a16:creationId xmlns:a16="http://schemas.microsoft.com/office/drawing/2014/main" id="{3D07F0DE-3A9C-1AC8-1EAF-37AA980A5DC9}"/>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DE3A241F-887F-91D3-AA27-E078022A8A47}"/>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2E99D682-EB8D-B86A-B054-2C7CE5910E1D}"/>
              </a:ext>
            </a:extLst>
          </p:cNvPr>
          <p:cNvSpPr>
            <a:spLocks noGrp="1"/>
          </p:cNvSpPr>
          <p:nvPr>
            <p:ph type="sldNum" sz="quarter" idx="12"/>
          </p:nvPr>
        </p:nvSpPr>
        <p:spPr/>
        <p:txBody>
          <a:bodyPr/>
          <a:lstStyle/>
          <a:p>
            <a:fld id="{13E3B7D2-2C23-477A-B7E5-64419E75BE45}" type="slidenum">
              <a:rPr lang="en-US" smtClean="0"/>
              <a:t>16</a:t>
            </a:fld>
            <a:endParaRPr lang="en-US"/>
          </a:p>
        </p:txBody>
      </p:sp>
    </p:spTree>
    <p:extLst>
      <p:ext uri="{BB962C8B-B14F-4D97-AF65-F5344CB8AC3E}">
        <p14:creationId xmlns:p14="http://schemas.microsoft.com/office/powerpoint/2010/main" val="3684320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483CB-1D2E-1C09-F82D-9C69F0F50B74}"/>
              </a:ext>
            </a:extLst>
          </p:cNvPr>
          <p:cNvSpPr>
            <a:spLocks noGrp="1"/>
          </p:cNvSpPr>
          <p:nvPr>
            <p:ph type="title"/>
          </p:nvPr>
        </p:nvSpPr>
        <p:spPr/>
        <p:txBody>
          <a:bodyPr/>
          <a:lstStyle/>
          <a:p>
            <a:r>
              <a:rPr lang="en-US" dirty="0"/>
              <a:t>Modernization strategy</a:t>
            </a:r>
          </a:p>
        </p:txBody>
      </p:sp>
      <p:sp>
        <p:nvSpPr>
          <p:cNvPr id="3" name="Content Placeholder 2">
            <a:extLst>
              <a:ext uri="{FF2B5EF4-FFF2-40B4-BE49-F238E27FC236}">
                <a16:creationId xmlns:a16="http://schemas.microsoft.com/office/drawing/2014/main" id="{51734AB2-7C3A-F3D7-C22C-9F5E59149F46}"/>
              </a:ext>
            </a:extLst>
          </p:cNvPr>
          <p:cNvSpPr>
            <a:spLocks noGrp="1"/>
          </p:cNvSpPr>
          <p:nvPr>
            <p:ph idx="1"/>
          </p:nvPr>
        </p:nvSpPr>
        <p:spPr/>
        <p:txBody>
          <a:bodyPr>
            <a:normAutofit fontScale="85000" lnSpcReduction="20000"/>
          </a:bodyPr>
          <a:lstStyle/>
          <a:p>
            <a:r>
              <a:rPr lang="en-US" dirty="0"/>
              <a:t>Describe features in the power system design that facilitate modernization:</a:t>
            </a:r>
          </a:p>
          <a:p>
            <a:pPr lvl="1"/>
            <a:r>
              <a:rPr lang="en-US" dirty="0"/>
              <a:t>How service life allowance should be allocated to the various load centers. </a:t>
            </a:r>
          </a:p>
          <a:p>
            <a:pPr lvl="1"/>
            <a:r>
              <a:rPr lang="en-US" dirty="0"/>
              <a:t>The number and rating of spare breakers in each switchboard and load center. </a:t>
            </a:r>
          </a:p>
          <a:p>
            <a:pPr lvl="1"/>
            <a:r>
              <a:rPr lang="en-US" dirty="0"/>
              <a:t>Load equipment for which space, weight, power, and cooling has been allocated, but the equipment is not intended to be installed until a time after ship delivery. </a:t>
            </a:r>
          </a:p>
          <a:p>
            <a:pPr lvl="1"/>
            <a:r>
              <a:rPr lang="en-US" dirty="0"/>
              <a:t>Power system equipment for which extra capacity is enabled but not provided at ship delivery. Examples include slots for additional power converter modules in a converter, or the ability to replace a generator set with one of higher rating without having to modify switchboards or other distribution system equipment. </a:t>
            </a:r>
          </a:p>
          <a:p>
            <a:pPr lvl="1"/>
            <a:r>
              <a:rPr lang="en-US" dirty="0"/>
              <a:t>List of power system equipment that is expected to be replaced during the ship’s service life. Specify whether an equipment removal route, bolted equipment removal plate (BERP) or welded equipment removal plate (WERP) should be considered or installed onboard ship. </a:t>
            </a:r>
          </a:p>
          <a:p>
            <a:r>
              <a:rPr lang="en-US" dirty="0"/>
              <a:t>Used in</a:t>
            </a:r>
          </a:p>
          <a:p>
            <a:pPr lvl="1"/>
            <a:r>
              <a:rPr lang="en-US" dirty="0"/>
              <a:t>Design of the power system.</a:t>
            </a:r>
          </a:p>
          <a:p>
            <a:pPr lvl="1"/>
            <a:r>
              <a:rPr lang="en-US" dirty="0"/>
              <a:t>General arrangements.</a:t>
            </a:r>
          </a:p>
          <a:p>
            <a:pPr marL="0" indent="0">
              <a:buNone/>
            </a:pPr>
            <a:endParaRPr lang="en-US" dirty="0"/>
          </a:p>
        </p:txBody>
      </p:sp>
      <p:sp>
        <p:nvSpPr>
          <p:cNvPr id="4" name="Date Placeholder 3">
            <a:extLst>
              <a:ext uri="{FF2B5EF4-FFF2-40B4-BE49-F238E27FC236}">
                <a16:creationId xmlns:a16="http://schemas.microsoft.com/office/drawing/2014/main" id="{EAB95118-F681-2A91-57BC-B00B020BC3C9}"/>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4D597742-5831-36C2-BDFC-F5BB395B47BD}"/>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C9053420-E6D3-CCBD-2651-AFAA417DD337}"/>
              </a:ext>
            </a:extLst>
          </p:cNvPr>
          <p:cNvSpPr>
            <a:spLocks noGrp="1"/>
          </p:cNvSpPr>
          <p:nvPr>
            <p:ph type="sldNum" sz="quarter" idx="12"/>
          </p:nvPr>
        </p:nvSpPr>
        <p:spPr/>
        <p:txBody>
          <a:bodyPr/>
          <a:lstStyle/>
          <a:p>
            <a:fld id="{13E3B7D2-2C23-477A-B7E5-64419E75BE45}" type="slidenum">
              <a:rPr lang="en-US" smtClean="0"/>
              <a:t>17</a:t>
            </a:fld>
            <a:endParaRPr lang="en-US"/>
          </a:p>
        </p:txBody>
      </p:sp>
    </p:spTree>
    <p:extLst>
      <p:ext uri="{BB962C8B-B14F-4D97-AF65-F5344CB8AC3E}">
        <p14:creationId xmlns:p14="http://schemas.microsoft.com/office/powerpoint/2010/main" val="1429250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F6020-9C85-B99B-D631-F68272418703}"/>
              </a:ext>
            </a:extLst>
          </p:cNvPr>
          <p:cNvSpPr>
            <a:spLocks noGrp="1"/>
          </p:cNvSpPr>
          <p:nvPr>
            <p:ph type="title"/>
          </p:nvPr>
        </p:nvSpPr>
        <p:spPr/>
        <p:txBody>
          <a:bodyPr/>
          <a:lstStyle/>
          <a:p>
            <a:r>
              <a:rPr lang="en-US" dirty="0"/>
              <a:t>EPS-CONOPS development</a:t>
            </a:r>
          </a:p>
        </p:txBody>
      </p:sp>
      <p:sp>
        <p:nvSpPr>
          <p:cNvPr id="3" name="Content Placeholder 2">
            <a:extLst>
              <a:ext uri="{FF2B5EF4-FFF2-40B4-BE49-F238E27FC236}">
                <a16:creationId xmlns:a16="http://schemas.microsoft.com/office/drawing/2014/main" id="{216CC059-0520-8843-C796-AB294E9ED6BF}"/>
              </a:ext>
            </a:extLst>
          </p:cNvPr>
          <p:cNvSpPr>
            <a:spLocks noGrp="1"/>
          </p:cNvSpPr>
          <p:nvPr>
            <p:ph idx="1"/>
          </p:nvPr>
        </p:nvSpPr>
        <p:spPr>
          <a:xfrm>
            <a:off x="838200" y="1885915"/>
            <a:ext cx="10515600" cy="4351338"/>
          </a:xfrm>
        </p:spPr>
        <p:txBody>
          <a:bodyPr/>
          <a:lstStyle/>
          <a:p>
            <a:r>
              <a:rPr lang="en-US" dirty="0"/>
              <a:t>Should be developed incrementally in a configuration managed environment.</a:t>
            </a:r>
          </a:p>
          <a:p>
            <a:r>
              <a:rPr lang="en-US" dirty="0"/>
              <a:t>Content should be developed in the order required to support ongoing analyses.</a:t>
            </a:r>
          </a:p>
          <a:p>
            <a:pPr lvl="1"/>
            <a:r>
              <a:rPr lang="en-US" dirty="0"/>
              <a:t>Information needed to support the Electric Power Load Analysis (EPLA) and endurance fuel calculations typically required first.</a:t>
            </a:r>
          </a:p>
          <a:p>
            <a:pPr lvl="1"/>
            <a:r>
              <a:rPr lang="en-US" dirty="0"/>
              <a:t>The creation of some content may be delayed to preliminary design.</a:t>
            </a:r>
          </a:p>
        </p:txBody>
      </p:sp>
      <p:sp>
        <p:nvSpPr>
          <p:cNvPr id="4" name="Date Placeholder 3">
            <a:extLst>
              <a:ext uri="{FF2B5EF4-FFF2-40B4-BE49-F238E27FC236}">
                <a16:creationId xmlns:a16="http://schemas.microsoft.com/office/drawing/2014/main" id="{D1E16B08-0C3D-4ADB-EFDB-B733E4DA3B25}"/>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BDAEA42D-ECF9-2BA5-5CAD-572041781FF3}"/>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22CED21C-BAB6-6809-E8CA-535A69A177F5}"/>
              </a:ext>
            </a:extLst>
          </p:cNvPr>
          <p:cNvSpPr>
            <a:spLocks noGrp="1"/>
          </p:cNvSpPr>
          <p:nvPr>
            <p:ph type="sldNum" sz="quarter" idx="12"/>
          </p:nvPr>
        </p:nvSpPr>
        <p:spPr/>
        <p:txBody>
          <a:bodyPr/>
          <a:lstStyle/>
          <a:p>
            <a:fld id="{13E3B7D2-2C23-477A-B7E5-64419E75BE45}" type="slidenum">
              <a:rPr lang="en-US" smtClean="0"/>
              <a:t>18</a:t>
            </a:fld>
            <a:endParaRPr lang="en-US"/>
          </a:p>
        </p:txBody>
      </p:sp>
    </p:spTree>
    <p:extLst>
      <p:ext uri="{BB962C8B-B14F-4D97-AF65-F5344CB8AC3E}">
        <p14:creationId xmlns:p14="http://schemas.microsoft.com/office/powerpoint/2010/main" val="2919968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4E37A-1703-6FB9-2575-109AAB2D8426}"/>
              </a:ext>
            </a:extLst>
          </p:cNvPr>
          <p:cNvSpPr>
            <a:spLocks noGrp="1"/>
          </p:cNvSpPr>
          <p:nvPr>
            <p:ph type="title"/>
          </p:nvPr>
        </p:nvSpPr>
        <p:spPr/>
        <p:txBody>
          <a:bodyPr/>
          <a:lstStyle/>
          <a:p>
            <a:r>
              <a:rPr lang="en-US" dirty="0"/>
              <a:t>Essential Questions</a:t>
            </a:r>
          </a:p>
        </p:txBody>
      </p:sp>
      <p:graphicFrame>
        <p:nvGraphicFramePr>
          <p:cNvPr id="6" name="Content Placeholder 5">
            <a:extLst>
              <a:ext uri="{FF2B5EF4-FFF2-40B4-BE49-F238E27FC236}">
                <a16:creationId xmlns:a16="http://schemas.microsoft.com/office/drawing/2014/main" id="{59DB4A07-2102-4C2B-A526-8C77D69B2590}"/>
              </a:ext>
            </a:extLst>
          </p:cNvPr>
          <p:cNvGraphicFramePr>
            <a:graphicFrameLocks noGrp="1"/>
          </p:cNvGraphicFramePr>
          <p:nvPr>
            <p:ph idx="1"/>
            <p:extLst>
              <p:ext uri="{D42A27DB-BD31-4B8C-83A1-F6EECF244321}">
                <p14:modId xmlns:p14="http://schemas.microsoft.com/office/powerpoint/2010/main" val="1658591788"/>
              </p:ext>
            </p:extLst>
          </p:nvPr>
        </p:nvGraphicFramePr>
        <p:xfrm>
          <a:off x="1280160" y="1690688"/>
          <a:ext cx="10073640" cy="1798320"/>
        </p:xfrm>
        <a:graphic>
          <a:graphicData uri="http://schemas.openxmlformats.org/drawingml/2006/table">
            <a:tbl>
              <a:tblPr/>
              <a:tblGrid>
                <a:gridCol w="7395210">
                  <a:extLst>
                    <a:ext uri="{9D8B030D-6E8A-4147-A177-3AD203B41FA5}">
                      <a16:colId xmlns:a16="http://schemas.microsoft.com/office/drawing/2014/main" val="136993684"/>
                    </a:ext>
                  </a:extLst>
                </a:gridCol>
                <a:gridCol w="2678430">
                  <a:extLst>
                    <a:ext uri="{9D8B030D-6E8A-4147-A177-3AD203B41FA5}">
                      <a16:colId xmlns:a16="http://schemas.microsoft.com/office/drawing/2014/main" val="3524295997"/>
                    </a:ext>
                  </a:extLst>
                </a:gridCol>
              </a:tblGrid>
              <a:tr h="0">
                <a:tc>
                  <a:txBody>
                    <a:bodyPr/>
                    <a:lstStyle/>
                    <a:p>
                      <a:pPr>
                        <a:buNone/>
                      </a:pPr>
                      <a:r>
                        <a:rPr lang="en-US" sz="2000" kern="1200" dirty="0">
                          <a:solidFill>
                            <a:schemeClr val="tx1"/>
                          </a:solidFill>
                          <a:latin typeface="+mn-lt"/>
                          <a:ea typeface="+mn-ea"/>
                          <a:cs typeface="+mn-cs"/>
                        </a:rPr>
                        <a:t>What is an electrical power system concept of operations?</a:t>
                      </a:r>
                    </a:p>
                  </a:txBody>
                  <a:tcPr anchor="ctr">
                    <a:lnL>
                      <a:noFill/>
                    </a:lnL>
                    <a:lnR>
                      <a:noFill/>
                    </a:lnR>
                    <a:lnT>
                      <a:noFill/>
                    </a:lnT>
                    <a:lnB>
                      <a:noFill/>
                    </a:lnB>
                    <a:noFill/>
                  </a:tcPr>
                </a:tc>
                <a:tc>
                  <a:txBody>
                    <a:bodyPr/>
                    <a:lstStyle/>
                    <a:p>
                      <a:pPr>
                        <a:buNone/>
                      </a:pPr>
                      <a:r>
                        <a:rPr lang="en-US" sz="2000" kern="1200" dirty="0">
                          <a:solidFill>
                            <a:schemeClr val="tx1"/>
                          </a:solidFill>
                          <a:latin typeface="+mn-lt"/>
                          <a:ea typeface="+mn-ea"/>
                          <a:cs typeface="+mn-cs"/>
                        </a:rPr>
                        <a:t>Remember</a:t>
                      </a:r>
                    </a:p>
                  </a:txBody>
                  <a:tcPr anchor="ctr">
                    <a:lnL>
                      <a:noFill/>
                    </a:lnL>
                    <a:lnR>
                      <a:noFill/>
                    </a:lnR>
                    <a:lnT>
                      <a:noFill/>
                    </a:lnT>
                    <a:lnB>
                      <a:noFill/>
                    </a:lnB>
                    <a:noFill/>
                  </a:tcPr>
                </a:tc>
                <a:extLst>
                  <a:ext uri="{0D108BD9-81ED-4DB2-BD59-A6C34878D82A}">
                    <a16:rowId xmlns:a16="http://schemas.microsoft.com/office/drawing/2014/main" val="4027165676"/>
                  </a:ext>
                </a:extLst>
              </a:tr>
              <a:tr h="0">
                <a:tc>
                  <a:txBody>
                    <a:bodyPr/>
                    <a:lstStyle/>
                    <a:p>
                      <a:pPr>
                        <a:buNone/>
                      </a:pPr>
                      <a:r>
                        <a:rPr lang="en-US" sz="2000" kern="1200" dirty="0">
                          <a:solidFill>
                            <a:schemeClr val="tx1"/>
                          </a:solidFill>
                          <a:latin typeface="+mn-lt"/>
                          <a:ea typeface="+mn-ea"/>
                          <a:cs typeface="+mn-cs"/>
                        </a:rPr>
                        <a:t>What is an electrical power system concept of operations used for?</a:t>
                      </a:r>
                      <a:endParaRPr lang="en-US" sz="2000" dirty="0"/>
                    </a:p>
                  </a:txBody>
                  <a:tcPr anchor="ctr">
                    <a:lnL>
                      <a:noFill/>
                    </a:lnL>
                    <a:lnR>
                      <a:noFill/>
                    </a:lnR>
                    <a:lnT>
                      <a:noFill/>
                    </a:lnT>
                    <a:lnB>
                      <a:noFill/>
                    </a:lnB>
                    <a:noFill/>
                  </a:tcPr>
                </a:tc>
                <a:tc>
                  <a:txBody>
                    <a:bodyPr/>
                    <a:lstStyle/>
                    <a:p>
                      <a:pPr>
                        <a:buNone/>
                      </a:pPr>
                      <a:r>
                        <a:rPr lang="en-US" sz="2000" dirty="0"/>
                        <a:t>Understand</a:t>
                      </a:r>
                    </a:p>
                  </a:txBody>
                  <a:tcPr anchor="ctr">
                    <a:lnL>
                      <a:noFill/>
                    </a:lnL>
                    <a:lnR>
                      <a:noFill/>
                    </a:lnR>
                    <a:lnT>
                      <a:noFill/>
                    </a:lnT>
                    <a:lnB>
                      <a:noFill/>
                    </a:lnB>
                    <a:noFill/>
                  </a:tcPr>
                </a:tc>
                <a:extLst>
                  <a:ext uri="{0D108BD9-81ED-4DB2-BD59-A6C34878D82A}">
                    <a16:rowId xmlns:a16="http://schemas.microsoft.com/office/drawing/2014/main" val="2066778763"/>
                  </a:ext>
                </a:extLst>
              </a:tr>
              <a:tr h="0">
                <a:tc>
                  <a:txBody>
                    <a:bodyPr/>
                    <a:lstStyle/>
                    <a:p>
                      <a:pPr>
                        <a:buNone/>
                      </a:pPr>
                      <a:r>
                        <a:rPr lang="en-US" sz="2000" kern="1200" dirty="0">
                          <a:solidFill>
                            <a:schemeClr val="tx1"/>
                          </a:solidFill>
                          <a:latin typeface="+mn-lt"/>
                          <a:ea typeface="+mn-ea"/>
                          <a:cs typeface="+mn-cs"/>
                        </a:rPr>
                        <a:t>How is an electrical power system concept of operations developed?	</a:t>
                      </a:r>
                    </a:p>
                  </a:txBody>
                  <a:tcPr anchor="ctr">
                    <a:lnL>
                      <a:noFill/>
                    </a:lnL>
                    <a:lnR>
                      <a:noFill/>
                    </a:lnR>
                    <a:lnT>
                      <a:noFill/>
                    </a:lnT>
                    <a:lnB>
                      <a:noFill/>
                    </a:lnB>
                    <a:noFill/>
                  </a:tcPr>
                </a:tc>
                <a:tc>
                  <a:txBody>
                    <a:bodyPr/>
                    <a:lstStyle/>
                    <a:p>
                      <a:pPr>
                        <a:buNone/>
                      </a:pPr>
                      <a:r>
                        <a:rPr lang="en-US" sz="2000"/>
                        <a:t>Apply</a:t>
                      </a:r>
                      <a:endParaRPr lang="en-US" sz="2000" dirty="0"/>
                    </a:p>
                  </a:txBody>
                  <a:tcPr anchor="ctr">
                    <a:lnL>
                      <a:noFill/>
                    </a:lnL>
                    <a:lnR>
                      <a:noFill/>
                    </a:lnR>
                    <a:lnT>
                      <a:noFill/>
                    </a:lnT>
                    <a:lnB>
                      <a:noFill/>
                    </a:lnB>
                    <a:noFill/>
                  </a:tcPr>
                </a:tc>
                <a:extLst>
                  <a:ext uri="{0D108BD9-81ED-4DB2-BD59-A6C34878D82A}">
                    <a16:rowId xmlns:a16="http://schemas.microsoft.com/office/drawing/2014/main" val="2480842452"/>
                  </a:ext>
                </a:extLst>
              </a:tr>
            </a:tbl>
          </a:graphicData>
        </a:graphic>
      </p:graphicFrame>
      <p:sp>
        <p:nvSpPr>
          <p:cNvPr id="3" name="Slide Number Placeholder 2">
            <a:extLst>
              <a:ext uri="{FF2B5EF4-FFF2-40B4-BE49-F238E27FC236}">
                <a16:creationId xmlns:a16="http://schemas.microsoft.com/office/drawing/2014/main" id="{C52BF393-A538-5620-3A16-5A6CAA075A6D}"/>
              </a:ext>
            </a:extLst>
          </p:cNvPr>
          <p:cNvSpPr>
            <a:spLocks noGrp="1"/>
          </p:cNvSpPr>
          <p:nvPr>
            <p:ph type="sldNum" sz="quarter" idx="12"/>
          </p:nvPr>
        </p:nvSpPr>
        <p:spPr/>
        <p:txBody>
          <a:bodyPr/>
          <a:lstStyle/>
          <a:p>
            <a:fld id="{13E3B7D2-2C23-477A-B7E5-64419E75BE45}" type="slidenum">
              <a:rPr lang="en-US" smtClean="0"/>
              <a:t>2</a:t>
            </a:fld>
            <a:endParaRPr lang="en-US"/>
          </a:p>
        </p:txBody>
      </p:sp>
      <p:sp>
        <p:nvSpPr>
          <p:cNvPr id="5" name="Footer Placeholder 4">
            <a:extLst>
              <a:ext uri="{FF2B5EF4-FFF2-40B4-BE49-F238E27FC236}">
                <a16:creationId xmlns:a16="http://schemas.microsoft.com/office/drawing/2014/main" id="{2187911A-2B07-5A3B-E5D2-AB7AF0E4D199}"/>
              </a:ext>
            </a:extLst>
          </p:cNvPr>
          <p:cNvSpPr>
            <a:spLocks noGrp="1"/>
          </p:cNvSpPr>
          <p:nvPr>
            <p:ph type="ftr" sz="quarter" idx="11"/>
          </p:nvPr>
        </p:nvSpPr>
        <p:spPr/>
        <p:txBody>
          <a:bodyPr/>
          <a:lstStyle/>
          <a:p>
            <a:r>
              <a:rPr lang="en-US" dirty="0"/>
              <a:t>© 2026 by Norbert Doerry                                                                                  This work is licensed via: CC BY 4.0</a:t>
            </a:r>
          </a:p>
        </p:txBody>
      </p:sp>
      <p:sp>
        <p:nvSpPr>
          <p:cNvPr id="7" name="Date Placeholder 6">
            <a:extLst>
              <a:ext uri="{FF2B5EF4-FFF2-40B4-BE49-F238E27FC236}">
                <a16:creationId xmlns:a16="http://schemas.microsoft.com/office/drawing/2014/main" id="{142EC987-552B-0FFD-E1AD-4D23888FAAFC}"/>
              </a:ext>
            </a:extLst>
          </p:cNvPr>
          <p:cNvSpPr>
            <a:spLocks noGrp="1"/>
          </p:cNvSpPr>
          <p:nvPr>
            <p:ph type="dt" sz="half" idx="10"/>
          </p:nvPr>
        </p:nvSpPr>
        <p:spPr/>
        <p:txBody>
          <a:bodyPr/>
          <a:lstStyle/>
          <a:p>
            <a:r>
              <a:rPr lang="en-US"/>
              <a:t>2/7/2026</a:t>
            </a:r>
            <a:endParaRPr lang="en-US" dirty="0"/>
          </a:p>
        </p:txBody>
      </p:sp>
    </p:spTree>
    <p:extLst>
      <p:ext uri="{BB962C8B-B14F-4D97-AF65-F5344CB8AC3E}">
        <p14:creationId xmlns:p14="http://schemas.microsoft.com/office/powerpoint/2010/main" val="282900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7BD33-4040-127A-1F3D-C4B9FA3FACFC}"/>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462F2F83-AF5C-861F-11E9-9974C9582F3E}"/>
              </a:ext>
            </a:extLst>
          </p:cNvPr>
          <p:cNvSpPr>
            <a:spLocks noGrp="1"/>
          </p:cNvSpPr>
          <p:nvPr>
            <p:ph idx="1"/>
          </p:nvPr>
        </p:nvSpPr>
        <p:spPr/>
        <p:txBody>
          <a:bodyPr>
            <a:normAutofit fontScale="85000" lnSpcReduction="20000"/>
          </a:bodyPr>
          <a:lstStyle/>
          <a:p>
            <a:r>
              <a:rPr lang="en-US" dirty="0"/>
              <a:t>The electrical power system concept of operations (EPS-CONOPS) documents how the designer intends for the ship’s electrical power system is to be:</a:t>
            </a:r>
          </a:p>
          <a:p>
            <a:pPr lvl="1"/>
            <a:r>
              <a:rPr lang="en-US" dirty="0"/>
              <a:t>Designed</a:t>
            </a:r>
          </a:p>
          <a:p>
            <a:pPr lvl="1"/>
            <a:r>
              <a:rPr lang="en-US" dirty="0"/>
              <a:t>Operated during normal, nominal operations</a:t>
            </a:r>
          </a:p>
          <a:p>
            <a:pPr lvl="1"/>
            <a:r>
              <a:rPr lang="en-US" dirty="0"/>
              <a:t>Operated during restorative operations</a:t>
            </a:r>
          </a:p>
          <a:p>
            <a:pPr lvl="1"/>
            <a:r>
              <a:rPr lang="en-US" dirty="0"/>
              <a:t>Maintained</a:t>
            </a:r>
          </a:p>
          <a:p>
            <a:pPr lvl="1"/>
            <a:r>
              <a:rPr lang="en-US" dirty="0"/>
              <a:t>Repaired</a:t>
            </a:r>
          </a:p>
          <a:p>
            <a:pPr lvl="1"/>
            <a:r>
              <a:rPr lang="en-US" dirty="0"/>
              <a:t>Upgraded</a:t>
            </a:r>
          </a:p>
          <a:p>
            <a:r>
              <a:rPr lang="en-US" dirty="0"/>
              <a:t>EPS-CONOPS is a working document</a:t>
            </a:r>
          </a:p>
          <a:p>
            <a:pPr lvl="1"/>
            <a:r>
              <a:rPr lang="en-US" dirty="0"/>
              <a:t>Content is generated during the design process as needed to support design and analysis</a:t>
            </a:r>
          </a:p>
          <a:p>
            <a:pPr lvl="1"/>
            <a:r>
              <a:rPr lang="en-US" dirty="0"/>
              <a:t>Serves as single source of truth to ensure consistency for calculations, analyses, and simulations</a:t>
            </a:r>
          </a:p>
          <a:p>
            <a:r>
              <a:rPr lang="en-US" dirty="0"/>
              <a:t>IEEE Std 45.3 provides guidance for EPS-CONOPS content</a:t>
            </a:r>
          </a:p>
        </p:txBody>
      </p:sp>
      <p:sp>
        <p:nvSpPr>
          <p:cNvPr id="4" name="Date Placeholder 3">
            <a:extLst>
              <a:ext uri="{FF2B5EF4-FFF2-40B4-BE49-F238E27FC236}">
                <a16:creationId xmlns:a16="http://schemas.microsoft.com/office/drawing/2014/main" id="{5229D31D-6CA4-B973-7E8E-C466781AA86C}"/>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C3E1E6DB-27B3-330E-14F4-561A3D71A32E}"/>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944D8A59-5826-DBA6-8F8D-190BA41219AE}"/>
              </a:ext>
            </a:extLst>
          </p:cNvPr>
          <p:cNvSpPr>
            <a:spLocks noGrp="1"/>
          </p:cNvSpPr>
          <p:nvPr>
            <p:ph type="sldNum" sz="quarter" idx="12"/>
          </p:nvPr>
        </p:nvSpPr>
        <p:spPr/>
        <p:txBody>
          <a:bodyPr/>
          <a:lstStyle/>
          <a:p>
            <a:fld id="{13E3B7D2-2C23-477A-B7E5-64419E75BE45}" type="slidenum">
              <a:rPr lang="en-US" smtClean="0"/>
              <a:t>3</a:t>
            </a:fld>
            <a:endParaRPr lang="en-US"/>
          </a:p>
        </p:txBody>
      </p:sp>
    </p:spTree>
    <p:extLst>
      <p:ext uri="{BB962C8B-B14F-4D97-AF65-F5344CB8AC3E}">
        <p14:creationId xmlns:p14="http://schemas.microsoft.com/office/powerpoint/2010/main" val="2968931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E87C9-D0F1-C269-C0E8-B4A39B0953E7}"/>
              </a:ext>
            </a:extLst>
          </p:cNvPr>
          <p:cNvSpPr>
            <a:spLocks noGrp="1"/>
          </p:cNvSpPr>
          <p:nvPr>
            <p:ph type="title"/>
          </p:nvPr>
        </p:nvSpPr>
        <p:spPr/>
        <p:txBody>
          <a:bodyPr/>
          <a:lstStyle/>
          <a:p>
            <a:r>
              <a:rPr lang="en-US" dirty="0"/>
              <a:t>EPS-CONOPS uses</a:t>
            </a:r>
          </a:p>
        </p:txBody>
      </p:sp>
      <p:sp>
        <p:nvSpPr>
          <p:cNvPr id="3" name="Content Placeholder 2">
            <a:extLst>
              <a:ext uri="{FF2B5EF4-FFF2-40B4-BE49-F238E27FC236}">
                <a16:creationId xmlns:a16="http://schemas.microsoft.com/office/drawing/2014/main" id="{694AE5B3-610C-FDE4-3EE5-4CAE3DA9664A}"/>
              </a:ext>
            </a:extLst>
          </p:cNvPr>
          <p:cNvSpPr>
            <a:spLocks noGrp="1"/>
          </p:cNvSpPr>
          <p:nvPr>
            <p:ph idx="1"/>
          </p:nvPr>
        </p:nvSpPr>
        <p:spPr/>
        <p:txBody>
          <a:bodyPr>
            <a:normAutofit lnSpcReduction="10000"/>
          </a:bodyPr>
          <a:lstStyle/>
          <a:p>
            <a:endParaRPr lang="en-US" dirty="0"/>
          </a:p>
          <a:p>
            <a:r>
              <a:rPr lang="en-US" dirty="0"/>
              <a:t>Serve as a single source of truth for design assumptions needed to support design and analysis activities (including simulations). </a:t>
            </a:r>
          </a:p>
          <a:p>
            <a:r>
              <a:rPr lang="en-US" dirty="0"/>
              <a:t>Define standard electric plant line-ups. </a:t>
            </a:r>
          </a:p>
          <a:p>
            <a:r>
              <a:rPr lang="en-US" dirty="0"/>
              <a:t>Reflect knowledge gained from electrical power system studies. </a:t>
            </a:r>
          </a:p>
          <a:p>
            <a:r>
              <a:rPr lang="en-US" dirty="0"/>
              <a:t>Provide the basis for establishing load factors and load models in the electric power load analysis (EPLA). </a:t>
            </a:r>
          </a:p>
          <a:p>
            <a:r>
              <a:rPr lang="en-US" dirty="0"/>
              <a:t>Provide operators, designers, and maintainers with insight as to how the designers intended for the electrical power system to operate under different conditions. </a:t>
            </a:r>
          </a:p>
          <a:p>
            <a:endParaRPr lang="en-US" dirty="0"/>
          </a:p>
        </p:txBody>
      </p:sp>
      <p:sp>
        <p:nvSpPr>
          <p:cNvPr id="4" name="Date Placeholder 3">
            <a:extLst>
              <a:ext uri="{FF2B5EF4-FFF2-40B4-BE49-F238E27FC236}">
                <a16:creationId xmlns:a16="http://schemas.microsoft.com/office/drawing/2014/main" id="{D35C74EB-25CF-2DC2-1666-6CEE3A8A5654}"/>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2D636AA9-70D3-4375-E78F-911FB9256B38}"/>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73B6B000-1617-2EE5-94B9-C11642220DDB}"/>
              </a:ext>
            </a:extLst>
          </p:cNvPr>
          <p:cNvSpPr>
            <a:spLocks noGrp="1"/>
          </p:cNvSpPr>
          <p:nvPr>
            <p:ph type="sldNum" sz="quarter" idx="12"/>
          </p:nvPr>
        </p:nvSpPr>
        <p:spPr/>
        <p:txBody>
          <a:bodyPr/>
          <a:lstStyle/>
          <a:p>
            <a:fld id="{13E3B7D2-2C23-477A-B7E5-64419E75BE45}" type="slidenum">
              <a:rPr lang="en-US" smtClean="0"/>
              <a:t>4</a:t>
            </a:fld>
            <a:endParaRPr lang="en-US"/>
          </a:p>
        </p:txBody>
      </p:sp>
    </p:spTree>
    <p:extLst>
      <p:ext uri="{BB962C8B-B14F-4D97-AF65-F5344CB8AC3E}">
        <p14:creationId xmlns:p14="http://schemas.microsoft.com/office/powerpoint/2010/main" val="1249094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C5673-F96E-491B-43B1-68C4CA2D982F}"/>
              </a:ext>
            </a:extLst>
          </p:cNvPr>
          <p:cNvSpPr>
            <a:spLocks noGrp="1"/>
          </p:cNvSpPr>
          <p:nvPr>
            <p:ph type="title"/>
          </p:nvPr>
        </p:nvSpPr>
        <p:spPr/>
        <p:txBody>
          <a:bodyPr/>
          <a:lstStyle/>
          <a:p>
            <a:r>
              <a:rPr lang="en-US" dirty="0"/>
              <a:t>EPS-CONOPS as part of the design process</a:t>
            </a:r>
          </a:p>
        </p:txBody>
      </p:sp>
      <p:sp>
        <p:nvSpPr>
          <p:cNvPr id="3" name="Content Placeholder 2">
            <a:extLst>
              <a:ext uri="{FF2B5EF4-FFF2-40B4-BE49-F238E27FC236}">
                <a16:creationId xmlns:a16="http://schemas.microsoft.com/office/drawing/2014/main" id="{60A93512-329B-8C4E-286C-9678E26E05C8}"/>
              </a:ext>
            </a:extLst>
          </p:cNvPr>
          <p:cNvSpPr>
            <a:spLocks noGrp="1"/>
          </p:cNvSpPr>
          <p:nvPr>
            <p:ph idx="1"/>
          </p:nvPr>
        </p:nvSpPr>
        <p:spPr/>
        <p:txBody>
          <a:bodyPr/>
          <a:lstStyle/>
          <a:p>
            <a:r>
              <a:rPr lang="en-US" dirty="0"/>
              <a:t>Part of the digital thread within a digital design environment.</a:t>
            </a:r>
          </a:p>
          <a:p>
            <a:pPr lvl="1"/>
            <a:r>
              <a:rPr lang="en-US" dirty="0"/>
              <a:t>Evolution of the EPS-CONOPS should be traceable over time.</a:t>
            </a:r>
          </a:p>
          <a:p>
            <a:pPr lvl="1"/>
            <a:r>
              <a:rPr lang="en-US" dirty="0"/>
              <a:t>May refer to other configuration managed documents or databases that serve as a single source of truth.</a:t>
            </a:r>
          </a:p>
          <a:p>
            <a:pPr lvl="2"/>
            <a:r>
              <a:rPr lang="en-US" dirty="0"/>
              <a:t>EPS-CONPS should only link to authoritative sources of data.</a:t>
            </a:r>
          </a:p>
          <a:p>
            <a:r>
              <a:rPr lang="en-US" dirty="0"/>
              <a:t>As the EPS-CONOPS evolves, changes should be examined to determine if analyses should be repeated to reflect the changes.</a:t>
            </a:r>
          </a:p>
        </p:txBody>
      </p:sp>
      <p:sp>
        <p:nvSpPr>
          <p:cNvPr id="4" name="Date Placeholder 3">
            <a:extLst>
              <a:ext uri="{FF2B5EF4-FFF2-40B4-BE49-F238E27FC236}">
                <a16:creationId xmlns:a16="http://schemas.microsoft.com/office/drawing/2014/main" id="{F19D9EAA-F2BF-583E-1A11-0719096E169F}"/>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1DB9166D-523D-940D-3870-C02D4B1843C8}"/>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0BEBBD3F-2E37-7B57-CCAB-AA3DA3A414C3}"/>
              </a:ext>
            </a:extLst>
          </p:cNvPr>
          <p:cNvSpPr>
            <a:spLocks noGrp="1"/>
          </p:cNvSpPr>
          <p:nvPr>
            <p:ph type="sldNum" sz="quarter" idx="12"/>
          </p:nvPr>
        </p:nvSpPr>
        <p:spPr/>
        <p:txBody>
          <a:bodyPr/>
          <a:lstStyle/>
          <a:p>
            <a:fld id="{13E3B7D2-2C23-477A-B7E5-64419E75BE45}" type="slidenum">
              <a:rPr lang="en-US" smtClean="0"/>
              <a:t>5</a:t>
            </a:fld>
            <a:endParaRPr lang="en-US"/>
          </a:p>
        </p:txBody>
      </p:sp>
    </p:spTree>
    <p:extLst>
      <p:ext uri="{BB962C8B-B14F-4D97-AF65-F5344CB8AC3E}">
        <p14:creationId xmlns:p14="http://schemas.microsoft.com/office/powerpoint/2010/main" val="1292039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72E12-EE05-6D51-6901-248673A28434}"/>
              </a:ext>
            </a:extLst>
          </p:cNvPr>
          <p:cNvSpPr>
            <a:spLocks noGrp="1"/>
          </p:cNvSpPr>
          <p:nvPr>
            <p:ph type="title"/>
          </p:nvPr>
        </p:nvSpPr>
        <p:spPr/>
        <p:txBody>
          <a:bodyPr/>
          <a:lstStyle/>
          <a:p>
            <a:r>
              <a:rPr lang="en-US" dirty="0"/>
              <a:t>EPS-CONOPS content</a:t>
            </a:r>
          </a:p>
        </p:txBody>
      </p:sp>
      <p:sp>
        <p:nvSpPr>
          <p:cNvPr id="3" name="Content Placeholder 2">
            <a:extLst>
              <a:ext uri="{FF2B5EF4-FFF2-40B4-BE49-F238E27FC236}">
                <a16:creationId xmlns:a16="http://schemas.microsoft.com/office/drawing/2014/main" id="{94E257A4-E62F-73E0-0E4C-3DEEBBC4650B}"/>
              </a:ext>
            </a:extLst>
          </p:cNvPr>
          <p:cNvSpPr>
            <a:spLocks noGrp="1"/>
          </p:cNvSpPr>
          <p:nvPr>
            <p:ph idx="1"/>
          </p:nvPr>
        </p:nvSpPr>
        <p:spPr/>
        <p:txBody>
          <a:bodyPr>
            <a:normAutofit fontScale="85000" lnSpcReduction="20000"/>
          </a:bodyPr>
          <a:lstStyle/>
          <a:p>
            <a:r>
              <a:rPr lang="en-US" dirty="0"/>
              <a:t>Overarching assumptions and requirements</a:t>
            </a:r>
          </a:p>
          <a:p>
            <a:r>
              <a:rPr lang="en-US" dirty="0"/>
              <a:t>Operating conditions</a:t>
            </a:r>
          </a:p>
          <a:p>
            <a:r>
              <a:rPr lang="en-US" dirty="0"/>
              <a:t>Operational scenarios</a:t>
            </a:r>
          </a:p>
          <a:p>
            <a:r>
              <a:rPr lang="en-US" dirty="0"/>
              <a:t>Mission / payload system information</a:t>
            </a:r>
          </a:p>
          <a:p>
            <a:r>
              <a:rPr lang="en-US" dirty="0"/>
              <a:t>Electric load Information</a:t>
            </a:r>
          </a:p>
          <a:p>
            <a:r>
              <a:rPr lang="en-US" dirty="0"/>
              <a:t>Electrical power system machinery lineups</a:t>
            </a:r>
          </a:p>
          <a:p>
            <a:r>
              <a:rPr lang="en-US" dirty="0"/>
              <a:t>Nominal operations</a:t>
            </a:r>
          </a:p>
          <a:p>
            <a:r>
              <a:rPr lang="en-US" dirty="0"/>
              <a:t>Restorative operations</a:t>
            </a:r>
          </a:p>
          <a:p>
            <a:r>
              <a:rPr lang="en-US" dirty="0"/>
              <a:t>Electrical power system / ship  system trade studies</a:t>
            </a:r>
          </a:p>
          <a:p>
            <a:r>
              <a:rPr lang="en-US" dirty="0"/>
              <a:t>Maintenance / repair strategy</a:t>
            </a:r>
          </a:p>
          <a:p>
            <a:r>
              <a:rPr lang="en-US" dirty="0"/>
              <a:t>Modernization strategy</a:t>
            </a:r>
          </a:p>
        </p:txBody>
      </p:sp>
      <p:sp>
        <p:nvSpPr>
          <p:cNvPr id="4" name="Date Placeholder 3">
            <a:extLst>
              <a:ext uri="{FF2B5EF4-FFF2-40B4-BE49-F238E27FC236}">
                <a16:creationId xmlns:a16="http://schemas.microsoft.com/office/drawing/2014/main" id="{F2F74DB8-726C-0B62-FFD2-94B6E7B1DEC1}"/>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E04CCE95-4C3E-1C6D-D035-CA2EA9349B15}"/>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2F55E642-4B43-43B1-B9B1-1ED4134D5902}"/>
              </a:ext>
            </a:extLst>
          </p:cNvPr>
          <p:cNvSpPr>
            <a:spLocks noGrp="1"/>
          </p:cNvSpPr>
          <p:nvPr>
            <p:ph type="sldNum" sz="quarter" idx="12"/>
          </p:nvPr>
        </p:nvSpPr>
        <p:spPr/>
        <p:txBody>
          <a:bodyPr/>
          <a:lstStyle/>
          <a:p>
            <a:fld id="{13E3B7D2-2C23-477A-B7E5-64419E75BE45}" type="slidenum">
              <a:rPr lang="en-US" smtClean="0"/>
              <a:t>6</a:t>
            </a:fld>
            <a:endParaRPr lang="en-US"/>
          </a:p>
        </p:txBody>
      </p:sp>
    </p:spTree>
    <p:extLst>
      <p:ext uri="{BB962C8B-B14F-4D97-AF65-F5344CB8AC3E}">
        <p14:creationId xmlns:p14="http://schemas.microsoft.com/office/powerpoint/2010/main" val="4110199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F8394-9788-2FEE-E08A-2484F53DEEF3}"/>
              </a:ext>
            </a:extLst>
          </p:cNvPr>
          <p:cNvSpPr>
            <a:spLocks noGrp="1"/>
          </p:cNvSpPr>
          <p:nvPr>
            <p:ph type="title"/>
          </p:nvPr>
        </p:nvSpPr>
        <p:spPr/>
        <p:txBody>
          <a:bodyPr/>
          <a:lstStyle/>
          <a:p>
            <a:r>
              <a:rPr lang="en-US" dirty="0"/>
              <a:t>Overarching assumptions and requirements</a:t>
            </a:r>
          </a:p>
        </p:txBody>
      </p:sp>
      <p:sp>
        <p:nvSpPr>
          <p:cNvPr id="3" name="Content Placeholder 2">
            <a:extLst>
              <a:ext uri="{FF2B5EF4-FFF2-40B4-BE49-F238E27FC236}">
                <a16:creationId xmlns:a16="http://schemas.microsoft.com/office/drawing/2014/main" id="{FC478242-73E9-CAC3-06E9-E0CFA81319EA}"/>
              </a:ext>
            </a:extLst>
          </p:cNvPr>
          <p:cNvSpPr>
            <a:spLocks noGrp="1"/>
          </p:cNvSpPr>
          <p:nvPr>
            <p:ph idx="1"/>
          </p:nvPr>
        </p:nvSpPr>
        <p:spPr/>
        <p:txBody>
          <a:bodyPr>
            <a:normAutofit fontScale="92500" lnSpcReduction="20000"/>
          </a:bodyPr>
          <a:lstStyle/>
          <a:p>
            <a:r>
              <a:rPr lang="en-US" sz="3000" dirty="0"/>
              <a:t>Typical overarching assumptions and requirements documented in the EPS-CONOPS:</a:t>
            </a:r>
          </a:p>
          <a:p>
            <a:pPr lvl="1"/>
            <a:r>
              <a:rPr lang="en-US" dirty="0"/>
              <a:t>Margin and service life allowance policy </a:t>
            </a:r>
          </a:p>
          <a:p>
            <a:pPr lvl="1"/>
            <a:r>
              <a:rPr lang="en-US" dirty="0"/>
              <a:t>Ship service life </a:t>
            </a:r>
          </a:p>
          <a:p>
            <a:pPr lvl="1"/>
            <a:r>
              <a:rPr lang="en-US" dirty="0"/>
              <a:t>Redundancy requirements </a:t>
            </a:r>
          </a:p>
          <a:p>
            <a:pPr lvl="1"/>
            <a:r>
              <a:rPr lang="en-US" dirty="0"/>
              <a:t>Survivability requirements </a:t>
            </a:r>
          </a:p>
          <a:p>
            <a:pPr lvl="1"/>
            <a:r>
              <a:rPr lang="en-US" dirty="0"/>
              <a:t>Minimum and maximum loading on generator sets under normal conditions </a:t>
            </a:r>
          </a:p>
          <a:p>
            <a:pPr lvl="1"/>
            <a:r>
              <a:rPr lang="en-US" dirty="0"/>
              <a:t>Functions of energy storage </a:t>
            </a:r>
          </a:p>
          <a:p>
            <a:pPr lvl="1"/>
            <a:r>
              <a:rPr lang="en-US" dirty="0"/>
              <a:t>Identification of all separately derived systems</a:t>
            </a:r>
          </a:p>
          <a:p>
            <a:pPr lvl="1"/>
            <a:r>
              <a:rPr lang="en-US" dirty="0"/>
              <a:t>QOS t1, t2 and Mean Time Between Service Interruption (MTBSI) for each separately derived system</a:t>
            </a:r>
          </a:p>
          <a:p>
            <a:pPr lvl="1"/>
            <a:r>
              <a:rPr lang="en-US" dirty="0"/>
              <a:t>Power quality interface standards for each separately derived system</a:t>
            </a:r>
          </a:p>
          <a:p>
            <a:pPr lvl="1"/>
            <a:r>
              <a:rPr lang="en-US" dirty="0"/>
              <a:t>Grounding system type for each separately derived system</a:t>
            </a:r>
          </a:p>
          <a:p>
            <a:pPr lvl="1"/>
            <a:r>
              <a:rPr lang="en-US" dirty="0"/>
              <a:t>Identification of converters as isolated or non-isolated</a:t>
            </a:r>
          </a:p>
          <a:p>
            <a:endParaRPr lang="en-US" dirty="0"/>
          </a:p>
        </p:txBody>
      </p:sp>
      <p:sp>
        <p:nvSpPr>
          <p:cNvPr id="4" name="Date Placeholder 3">
            <a:extLst>
              <a:ext uri="{FF2B5EF4-FFF2-40B4-BE49-F238E27FC236}">
                <a16:creationId xmlns:a16="http://schemas.microsoft.com/office/drawing/2014/main" id="{4B88D8BE-E8E7-DE70-BC1B-603CD43C8F59}"/>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A81B5731-3E8C-C209-F72F-8B8A15B68510}"/>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D02688DF-3F27-8381-33BF-224C0F9C866C}"/>
              </a:ext>
            </a:extLst>
          </p:cNvPr>
          <p:cNvSpPr>
            <a:spLocks noGrp="1"/>
          </p:cNvSpPr>
          <p:nvPr>
            <p:ph type="sldNum" sz="quarter" idx="12"/>
          </p:nvPr>
        </p:nvSpPr>
        <p:spPr/>
        <p:txBody>
          <a:bodyPr/>
          <a:lstStyle/>
          <a:p>
            <a:fld id="{13E3B7D2-2C23-477A-B7E5-64419E75BE45}" type="slidenum">
              <a:rPr lang="en-US" smtClean="0"/>
              <a:t>7</a:t>
            </a:fld>
            <a:endParaRPr lang="en-US"/>
          </a:p>
        </p:txBody>
      </p:sp>
    </p:spTree>
    <p:extLst>
      <p:ext uri="{BB962C8B-B14F-4D97-AF65-F5344CB8AC3E}">
        <p14:creationId xmlns:p14="http://schemas.microsoft.com/office/powerpoint/2010/main" val="262730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B14CD-6093-73F3-F651-5B5A6F83AEF1}"/>
              </a:ext>
            </a:extLst>
          </p:cNvPr>
          <p:cNvSpPr>
            <a:spLocks noGrp="1"/>
          </p:cNvSpPr>
          <p:nvPr>
            <p:ph type="title"/>
          </p:nvPr>
        </p:nvSpPr>
        <p:spPr/>
        <p:txBody>
          <a:bodyPr/>
          <a:lstStyle/>
          <a:p>
            <a:r>
              <a:rPr lang="en-US" dirty="0"/>
              <a:t>Operating Conditions</a:t>
            </a:r>
          </a:p>
        </p:txBody>
      </p:sp>
      <p:sp>
        <p:nvSpPr>
          <p:cNvPr id="3" name="Content Placeholder 2">
            <a:extLst>
              <a:ext uri="{FF2B5EF4-FFF2-40B4-BE49-F238E27FC236}">
                <a16:creationId xmlns:a16="http://schemas.microsoft.com/office/drawing/2014/main" id="{996399F7-7001-B2FF-E655-48D272247780}"/>
              </a:ext>
            </a:extLst>
          </p:cNvPr>
          <p:cNvSpPr>
            <a:spLocks noGrp="1"/>
          </p:cNvSpPr>
          <p:nvPr>
            <p:ph idx="1"/>
          </p:nvPr>
        </p:nvSpPr>
        <p:spPr/>
        <p:txBody>
          <a:bodyPr>
            <a:normAutofit fontScale="92500" lnSpcReduction="20000"/>
          </a:bodyPr>
          <a:lstStyle/>
          <a:p>
            <a:r>
              <a:rPr lang="en-US" dirty="0"/>
              <a:t>Typical operating conditions include</a:t>
            </a:r>
          </a:p>
          <a:p>
            <a:pPr lvl="1"/>
            <a:r>
              <a:rPr lang="en-US" dirty="0"/>
              <a:t>Cruise</a:t>
            </a:r>
          </a:p>
          <a:p>
            <a:pPr lvl="1"/>
            <a:r>
              <a:rPr lang="en-US" dirty="0"/>
              <a:t>One or more Missions (or functional)</a:t>
            </a:r>
          </a:p>
          <a:p>
            <a:pPr lvl="1"/>
            <a:r>
              <a:rPr lang="en-US" dirty="0"/>
              <a:t>Shore</a:t>
            </a:r>
          </a:p>
          <a:p>
            <a:pPr lvl="1"/>
            <a:r>
              <a:rPr lang="en-US" dirty="0"/>
              <a:t>Anchor</a:t>
            </a:r>
          </a:p>
          <a:p>
            <a:pPr lvl="1"/>
            <a:r>
              <a:rPr lang="en-US" dirty="0"/>
              <a:t>Emergency</a:t>
            </a:r>
          </a:p>
          <a:p>
            <a:r>
              <a:rPr lang="en-US" dirty="0"/>
              <a:t>Should include guidance for determining which mission system equipment and support system equipment are online</a:t>
            </a:r>
          </a:p>
          <a:p>
            <a:pPr lvl="1"/>
            <a:r>
              <a:rPr lang="en-US" dirty="0"/>
              <a:t>Particularly important to identify if large loads are online</a:t>
            </a:r>
          </a:p>
          <a:p>
            <a:r>
              <a:rPr lang="en-US" dirty="0"/>
              <a:t>Used in</a:t>
            </a:r>
          </a:p>
          <a:p>
            <a:pPr lvl="1"/>
            <a:r>
              <a:rPr lang="en-US" dirty="0"/>
              <a:t>Electric Power Load Analysis (EPLA)</a:t>
            </a:r>
          </a:p>
          <a:p>
            <a:pPr lvl="1"/>
            <a:r>
              <a:rPr lang="en-US" dirty="0"/>
              <a:t>Endurance fuel calculations</a:t>
            </a:r>
          </a:p>
          <a:p>
            <a:pPr lvl="1"/>
            <a:r>
              <a:rPr lang="en-US" dirty="0"/>
              <a:t>Annual fuel calculations</a:t>
            </a:r>
          </a:p>
        </p:txBody>
      </p:sp>
      <p:sp>
        <p:nvSpPr>
          <p:cNvPr id="4" name="Date Placeholder 3">
            <a:extLst>
              <a:ext uri="{FF2B5EF4-FFF2-40B4-BE49-F238E27FC236}">
                <a16:creationId xmlns:a16="http://schemas.microsoft.com/office/drawing/2014/main" id="{B633137B-383A-C13D-392C-28EB8B1B7AAE}"/>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0B9E75A2-A4D5-7783-C2B5-7B09EC8C61D0}"/>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5C0F9D7E-2D99-E3DD-3DCC-39FE3456F294}"/>
              </a:ext>
            </a:extLst>
          </p:cNvPr>
          <p:cNvSpPr>
            <a:spLocks noGrp="1"/>
          </p:cNvSpPr>
          <p:nvPr>
            <p:ph type="sldNum" sz="quarter" idx="12"/>
          </p:nvPr>
        </p:nvSpPr>
        <p:spPr/>
        <p:txBody>
          <a:bodyPr/>
          <a:lstStyle/>
          <a:p>
            <a:fld id="{13E3B7D2-2C23-477A-B7E5-64419E75BE45}" type="slidenum">
              <a:rPr lang="en-US" smtClean="0"/>
              <a:t>8</a:t>
            </a:fld>
            <a:endParaRPr lang="en-US"/>
          </a:p>
        </p:txBody>
      </p:sp>
    </p:spTree>
    <p:extLst>
      <p:ext uri="{BB962C8B-B14F-4D97-AF65-F5344CB8AC3E}">
        <p14:creationId xmlns:p14="http://schemas.microsoft.com/office/powerpoint/2010/main" val="1653444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1B856-7FD0-0C17-DD1D-03F4B790CC1C}"/>
              </a:ext>
            </a:extLst>
          </p:cNvPr>
          <p:cNvSpPr>
            <a:spLocks noGrp="1"/>
          </p:cNvSpPr>
          <p:nvPr>
            <p:ph type="title"/>
          </p:nvPr>
        </p:nvSpPr>
        <p:spPr/>
        <p:txBody>
          <a:bodyPr/>
          <a:lstStyle/>
          <a:p>
            <a:r>
              <a:rPr lang="en-US" dirty="0"/>
              <a:t>Operational scenarios</a:t>
            </a:r>
          </a:p>
        </p:txBody>
      </p:sp>
      <p:sp>
        <p:nvSpPr>
          <p:cNvPr id="3" name="Content Placeholder 2">
            <a:extLst>
              <a:ext uri="{FF2B5EF4-FFF2-40B4-BE49-F238E27FC236}">
                <a16:creationId xmlns:a16="http://schemas.microsoft.com/office/drawing/2014/main" id="{B6DCCC09-0F64-2DCA-E605-98B2407D621C}"/>
              </a:ext>
            </a:extLst>
          </p:cNvPr>
          <p:cNvSpPr>
            <a:spLocks noGrp="1"/>
          </p:cNvSpPr>
          <p:nvPr>
            <p:ph idx="1"/>
          </p:nvPr>
        </p:nvSpPr>
        <p:spPr/>
        <p:txBody>
          <a:bodyPr/>
          <a:lstStyle/>
          <a:p>
            <a:r>
              <a:rPr lang="en-US" dirty="0"/>
              <a:t>Operational scenarios consist of a timeline of</a:t>
            </a:r>
          </a:p>
          <a:p>
            <a:pPr lvl="1"/>
            <a:r>
              <a:rPr lang="en-US" dirty="0"/>
              <a:t>Operating conditions</a:t>
            </a:r>
          </a:p>
          <a:p>
            <a:pPr lvl="1"/>
            <a:r>
              <a:rPr lang="en-US" dirty="0"/>
              <a:t>Use of large loads</a:t>
            </a:r>
          </a:p>
          <a:p>
            <a:pPr lvl="1"/>
            <a:r>
              <a:rPr lang="en-US" dirty="0"/>
              <a:t>Use of significant smaller loads</a:t>
            </a:r>
          </a:p>
          <a:p>
            <a:pPr lvl="1"/>
            <a:r>
              <a:rPr lang="en-US" dirty="0"/>
              <a:t>Associated speed time profiles</a:t>
            </a:r>
          </a:p>
          <a:p>
            <a:r>
              <a:rPr lang="en-US" dirty="0"/>
              <a:t>Used in</a:t>
            </a:r>
          </a:p>
          <a:p>
            <a:pPr lvl="1"/>
            <a:r>
              <a:rPr lang="en-US" dirty="0"/>
              <a:t>Annual fuel calculations</a:t>
            </a:r>
          </a:p>
          <a:p>
            <a:pPr lvl="1"/>
            <a:r>
              <a:rPr lang="en-US" dirty="0"/>
              <a:t>Energy storage system power and energy capacity sizing</a:t>
            </a:r>
          </a:p>
        </p:txBody>
      </p:sp>
      <p:sp>
        <p:nvSpPr>
          <p:cNvPr id="4" name="Date Placeholder 3">
            <a:extLst>
              <a:ext uri="{FF2B5EF4-FFF2-40B4-BE49-F238E27FC236}">
                <a16:creationId xmlns:a16="http://schemas.microsoft.com/office/drawing/2014/main" id="{8195C401-7C5C-516F-F7FB-AEF4789F75C7}"/>
              </a:ext>
            </a:extLst>
          </p:cNvPr>
          <p:cNvSpPr>
            <a:spLocks noGrp="1"/>
          </p:cNvSpPr>
          <p:nvPr>
            <p:ph type="dt" sz="half" idx="10"/>
          </p:nvPr>
        </p:nvSpPr>
        <p:spPr/>
        <p:txBody>
          <a:bodyPr/>
          <a:lstStyle/>
          <a:p>
            <a:r>
              <a:rPr lang="en-US"/>
              <a:t>2/7/2026</a:t>
            </a:r>
          </a:p>
        </p:txBody>
      </p:sp>
      <p:sp>
        <p:nvSpPr>
          <p:cNvPr id="5" name="Footer Placeholder 4">
            <a:extLst>
              <a:ext uri="{FF2B5EF4-FFF2-40B4-BE49-F238E27FC236}">
                <a16:creationId xmlns:a16="http://schemas.microsoft.com/office/drawing/2014/main" id="{A451074A-8DDE-2403-1EF7-F6FE9623FCEB}"/>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CC1EB528-CFEC-1965-1C11-24E43549A78E}"/>
              </a:ext>
            </a:extLst>
          </p:cNvPr>
          <p:cNvSpPr>
            <a:spLocks noGrp="1"/>
          </p:cNvSpPr>
          <p:nvPr>
            <p:ph type="sldNum" sz="quarter" idx="12"/>
          </p:nvPr>
        </p:nvSpPr>
        <p:spPr/>
        <p:txBody>
          <a:bodyPr/>
          <a:lstStyle/>
          <a:p>
            <a:fld id="{13E3B7D2-2C23-477A-B7E5-64419E75BE45}" type="slidenum">
              <a:rPr lang="en-US" smtClean="0"/>
              <a:t>9</a:t>
            </a:fld>
            <a:endParaRPr lang="en-US"/>
          </a:p>
        </p:txBody>
      </p:sp>
    </p:spTree>
    <p:extLst>
      <p:ext uri="{BB962C8B-B14F-4D97-AF65-F5344CB8AC3E}">
        <p14:creationId xmlns:p14="http://schemas.microsoft.com/office/powerpoint/2010/main" val="389126153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8323</TotalTime>
  <Words>1539</Words>
  <Application>Microsoft Office PowerPoint</Application>
  <PresentationFormat>Widescreen</PresentationFormat>
  <Paragraphs>208</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Aptos Display</vt:lpstr>
      <vt:lpstr>Arial</vt:lpstr>
      <vt:lpstr>1_Office Theme</vt:lpstr>
      <vt:lpstr>Electrical Power System Concept of Operations Shipboard Power System Fundamentals  Revision of 7 February 2026</vt:lpstr>
      <vt:lpstr>Essential Questions</vt:lpstr>
      <vt:lpstr>Introduction</vt:lpstr>
      <vt:lpstr>EPS-CONOPS uses</vt:lpstr>
      <vt:lpstr>EPS-CONOPS as part of the design process</vt:lpstr>
      <vt:lpstr>EPS-CONOPS content</vt:lpstr>
      <vt:lpstr>Overarching assumptions and requirements</vt:lpstr>
      <vt:lpstr>Operating Conditions</vt:lpstr>
      <vt:lpstr>Operational scenarios</vt:lpstr>
      <vt:lpstr>Mission / payload system information</vt:lpstr>
      <vt:lpstr>Electric load information</vt:lpstr>
      <vt:lpstr>Electrical power system machinery lineups</vt:lpstr>
      <vt:lpstr>Nominal operations</vt:lpstr>
      <vt:lpstr>Restorative operations</vt:lpstr>
      <vt:lpstr>Electrical power system / ship  system trade studies</vt:lpstr>
      <vt:lpstr>Maintenance / repair strategy</vt:lpstr>
      <vt:lpstr>Modernization strategy</vt:lpstr>
      <vt:lpstr>EPS-CONOPS development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EPS-CONOPS</dc:title>
  <dc:creator>Norbert Doerry</dc:creator>
  <cp:lastModifiedBy>Norbert Doerry</cp:lastModifiedBy>
  <cp:revision>141</cp:revision>
  <dcterms:created xsi:type="dcterms:W3CDTF">2025-04-03T12:58:23Z</dcterms:created>
  <dcterms:modified xsi:type="dcterms:W3CDTF">2026-02-07T15:49:35Z</dcterms:modified>
</cp:coreProperties>
</file>